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5" r:id="rId3"/>
  </p:sldMasterIdLst>
  <p:notesMasterIdLst>
    <p:notesMasterId r:id="rId37"/>
  </p:notesMasterIdLst>
  <p:sldIdLst>
    <p:sldId id="272" r:id="rId4"/>
    <p:sldId id="279" r:id="rId5"/>
    <p:sldId id="271" r:id="rId6"/>
    <p:sldId id="273" r:id="rId7"/>
    <p:sldId id="389" r:id="rId8"/>
    <p:sldId id="280" r:id="rId9"/>
    <p:sldId id="391" r:id="rId10"/>
    <p:sldId id="424" r:id="rId11"/>
    <p:sldId id="390" r:id="rId12"/>
    <p:sldId id="406" r:id="rId13"/>
    <p:sldId id="408" r:id="rId14"/>
    <p:sldId id="409" r:id="rId15"/>
    <p:sldId id="392" r:id="rId16"/>
    <p:sldId id="413" r:id="rId17"/>
    <p:sldId id="414" r:id="rId18"/>
    <p:sldId id="394" r:id="rId19"/>
    <p:sldId id="423" r:id="rId20"/>
    <p:sldId id="421" r:id="rId21"/>
    <p:sldId id="398" r:id="rId22"/>
    <p:sldId id="393" r:id="rId23"/>
    <p:sldId id="397" r:id="rId24"/>
    <p:sldId id="399" r:id="rId25"/>
    <p:sldId id="281" r:id="rId26"/>
    <p:sldId id="257" r:id="rId27"/>
    <p:sldId id="265" r:id="rId28"/>
    <p:sldId id="276" r:id="rId29"/>
    <p:sldId id="263" r:id="rId30"/>
    <p:sldId id="264" r:id="rId31"/>
    <p:sldId id="260" r:id="rId32"/>
    <p:sldId id="267" r:id="rId33"/>
    <p:sldId id="282" r:id="rId34"/>
    <p:sldId id="283" r:id="rId35"/>
    <p:sldId id="269" r:id="rId3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86DA"/>
    <a:srgbClr val="C034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22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0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E5F02D-C1A7-45C3-84E6-43EC09D15A2F}" type="datetimeFigureOut">
              <a:rPr lang="fr-FR" smtClean="0"/>
              <a:t>02/04/2024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C30FD7-35C3-49F3-9FDC-259D5F7DC4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6105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106B42-F562-44B2-94D3-20D1F31DF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B6431E0-409B-4035-9847-BF0CF5744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E07466F-C5BB-433C-A889-11E523A66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94F3B-9E5B-4667-A68C-A75E7290B09A}" type="datetime1">
              <a:rPr lang="fr-FR" smtClean="0"/>
              <a:t>02/04/2024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D3FE93C-1EAB-47D1-A078-04B5CB8A1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E1EC577-B48C-4AE3-BB6B-7829EA67C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F706-9FF2-45E2-B4D9-0EE566FE1D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3919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E00026-AD32-4D04-90DF-AFAD0B6F3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17E7723-F25E-4E38-88EA-E694AB21DC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C3B229-1943-491D-BE62-C3CE6C634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01B9E-DA2E-4881-B57B-C933895C4E44}" type="datetime1">
              <a:rPr lang="fr-FR" smtClean="0"/>
              <a:t>02/04/2024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BDE67C5-ACEB-47F7-B9A7-D806E2851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19BB4CB-7A02-4CD2-A366-57A08C686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F706-9FF2-45E2-B4D9-0EE566FE1D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9097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C1886E7-8283-4487-B8B8-3C56552558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A679D12-5719-45B4-BA21-35E0A2C410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6E60BD4-0D8C-48DA-95A8-79C6E6D0A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4717E-15DA-4506-9DB8-52F00FC89BE1}" type="datetime1">
              <a:rPr lang="fr-FR" smtClean="0"/>
              <a:t>02/04/2024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02FE6D-4891-49F9-A55A-FF8ECBDF5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BA8F2FF-C199-4B35-AC7B-5D97C48E3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F706-9FF2-45E2-B4D9-0EE566FE1D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7026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de la presentació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4324496" y="4430130"/>
            <a:ext cx="3581110" cy="44884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250" b="1">
                <a:solidFill>
                  <a:srgbClr val="FFFFFF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Titillium Web Bold"/>
              </a:defRPr>
            </a:lvl1pPr>
          </a:lstStyle>
          <a:p>
            <a:r>
              <a:rPr dirty="0" err="1"/>
              <a:t>Título</a:t>
            </a:r>
            <a:r>
              <a:rPr dirty="0"/>
              <a:t> de la </a:t>
            </a:r>
            <a:r>
              <a:rPr dirty="0" err="1"/>
              <a:t>presentación</a:t>
            </a:r>
            <a:r>
              <a:rPr dirty="0"/>
              <a:t> </a:t>
            </a:r>
          </a:p>
        </p:txBody>
      </p:sp>
      <p:sp>
        <p:nvSpPr>
          <p:cNvPr id="14" name="SPEAKER NAME"/>
          <p:cNvSpPr txBox="1">
            <a:spLocks noGrp="1"/>
          </p:cNvSpPr>
          <p:nvPr>
            <p:ph type="body" sz="quarter" idx="22"/>
          </p:nvPr>
        </p:nvSpPr>
        <p:spPr>
          <a:xfrm>
            <a:off x="5345634" y="4970239"/>
            <a:ext cx="1500732" cy="287258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1200" spc="12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4978382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índic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"/>
          <p:cNvSpPr/>
          <p:nvPr/>
        </p:nvSpPr>
        <p:spPr>
          <a:xfrm>
            <a:off x="-1" y="0"/>
            <a:ext cx="476251" cy="6858001"/>
          </a:xfrm>
          <a:prstGeom prst="rect">
            <a:avLst/>
          </a:prstGeom>
          <a:gradFill>
            <a:gsLst>
              <a:gs pos="0">
                <a:srgbClr val="2B307F"/>
              </a:gs>
              <a:gs pos="100000">
                <a:srgbClr val="00C2F5"/>
              </a:gs>
            </a:gsLst>
            <a:lin ang="54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b="0">
                <a:solidFill>
                  <a:srgbClr val="2B307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  <a:endParaRPr sz="1600" kern="0">
              <a:solidFill>
                <a:srgbClr val="2B307F"/>
              </a:solidFill>
              <a:latin typeface="Helvetica Neue Medium"/>
              <a:ea typeface="+mj-ea"/>
              <a:cs typeface="+mj-cs"/>
              <a:sym typeface="Helvetica Neue Medium"/>
            </a:endParaRPr>
          </a:p>
        </p:txBody>
      </p:sp>
      <p:sp>
        <p:nvSpPr>
          <p:cNvPr id="23" name="ATHLETE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72858" y="5588230"/>
            <a:ext cx="621966" cy="24109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900" cap="all">
                <a:solidFill>
                  <a:srgbClr val="FFFFFF"/>
                </a:solidFill>
                <a:latin typeface="Titillium Web Bold"/>
                <a:ea typeface="Titillium Web Bold"/>
                <a:cs typeface="Titillium Web Bold"/>
                <a:sym typeface="Titillium Web Bold"/>
              </a:defRPr>
            </a:lvl1pPr>
          </a:lstStyle>
          <a:p>
            <a:pPr>
              <a:defRPr cap="none"/>
            </a:pPr>
            <a:r>
              <a:rPr cap="all"/>
              <a:t>ATHLETE</a:t>
            </a:r>
          </a:p>
        </p:txBody>
      </p:sp>
      <p:sp>
        <p:nvSpPr>
          <p:cNvPr id="24" name="Línea"/>
          <p:cNvSpPr/>
          <p:nvPr/>
        </p:nvSpPr>
        <p:spPr>
          <a:xfrm>
            <a:off x="88527" y="6117167"/>
            <a:ext cx="299197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b="0">
                <a:latin typeface="+mj-lt"/>
                <a:ea typeface="+mj-ea"/>
                <a:cs typeface="+mj-cs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+mj-ea"/>
              <a:cs typeface="+mj-cs"/>
              <a:sym typeface="Helvetica Neue Medium"/>
            </a:endParaRPr>
          </a:p>
        </p:txBody>
      </p:sp>
      <p:sp>
        <p:nvSpPr>
          <p:cNvPr id="2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42469" y="6232964"/>
            <a:ext cx="315792" cy="24878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‹N°›</a:t>
            </a:fld>
            <a:endParaRPr/>
          </a:p>
        </p:txBody>
      </p:sp>
      <p:sp>
        <p:nvSpPr>
          <p:cNvPr id="26" name="Índice"/>
          <p:cNvSpPr txBox="1">
            <a:spLocks noGrp="1"/>
          </p:cNvSpPr>
          <p:nvPr>
            <p:ph type="body" sz="quarter" idx="22"/>
          </p:nvPr>
        </p:nvSpPr>
        <p:spPr>
          <a:xfrm>
            <a:off x="795867" y="185065"/>
            <a:ext cx="3905354" cy="564257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rgbClr val="48C0F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Índice</a:t>
            </a:r>
          </a:p>
        </p:txBody>
      </p:sp>
      <p:pic>
        <p:nvPicPr>
          <p:cNvPr id="27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27" y="232212"/>
            <a:ext cx="299197" cy="3430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68" y="6538937"/>
            <a:ext cx="479986" cy="31999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9946146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a copia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ángulo"/>
          <p:cNvSpPr/>
          <p:nvPr/>
        </p:nvSpPr>
        <p:spPr>
          <a:xfrm>
            <a:off x="476250" y="0"/>
            <a:ext cx="11719019" cy="6858001"/>
          </a:xfrm>
          <a:prstGeom prst="rect">
            <a:avLst/>
          </a:prstGeom>
          <a:solidFill>
            <a:srgbClr val="2B307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2000" b="0">
                <a:solidFill>
                  <a:srgbClr val="1D8AC8"/>
                </a:solidFill>
                <a:latin typeface="Titillium Web Bold"/>
                <a:ea typeface="Titillium Web Bold"/>
                <a:cs typeface="Titillium Web Bold"/>
                <a:sym typeface="Titillium Web Bold"/>
              </a:defRPr>
            </a:pPr>
            <a:endParaRPr sz="1000" kern="0" dirty="0">
              <a:solidFill>
                <a:srgbClr val="1D8AC8"/>
              </a:solidFill>
              <a:latin typeface="Titillium Web Bold"/>
              <a:ea typeface="Titillium Web Bold"/>
              <a:cs typeface="Titillium Web Bold"/>
              <a:sym typeface="Titillium Web Bold"/>
            </a:endParaRPr>
          </a:p>
        </p:txBody>
      </p:sp>
      <p:sp>
        <p:nvSpPr>
          <p:cNvPr id="119" name="Título en dos líneas,…"/>
          <p:cNvSpPr txBox="1">
            <a:spLocks noGrp="1"/>
          </p:cNvSpPr>
          <p:nvPr>
            <p:ph type="body" sz="quarter" idx="21"/>
          </p:nvPr>
        </p:nvSpPr>
        <p:spPr>
          <a:xfrm>
            <a:off x="795866" y="591465"/>
            <a:ext cx="11015134" cy="194925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 sz="6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0" indent="0">
              <a:spcBef>
                <a:spcPts val="0"/>
              </a:spcBef>
              <a:buClrTx/>
              <a:buSzTx/>
              <a:buNone/>
              <a:defRPr sz="60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Título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dos </a:t>
            </a:r>
            <a:r>
              <a:rPr dirty="0" err="1"/>
              <a:t>líneas</a:t>
            </a:r>
            <a:r>
              <a:rPr dirty="0"/>
              <a:t>,</a:t>
            </a:r>
          </a:p>
          <a:p>
            <a:pPr marL="0" indent="0">
              <a:spcBef>
                <a:spcPts val="0"/>
              </a:spcBef>
              <a:buClrTx/>
              <a:buSzTx/>
              <a:buNone/>
              <a:defRPr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la </a:t>
            </a:r>
            <a:r>
              <a:rPr dirty="0" err="1"/>
              <a:t>segunda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tipo</a:t>
            </a:r>
            <a:r>
              <a:rPr dirty="0"/>
              <a:t> </a:t>
            </a:r>
            <a:r>
              <a:rPr dirty="0" err="1"/>
              <a:t>fina</a:t>
            </a:r>
            <a:endParaRPr dirty="0"/>
          </a:p>
        </p:txBody>
      </p:sp>
      <p:sp>
        <p:nvSpPr>
          <p:cNvPr id="9" name="Rectángulo"/>
          <p:cNvSpPr/>
          <p:nvPr userDrawn="1"/>
        </p:nvSpPr>
        <p:spPr>
          <a:xfrm>
            <a:off x="-1" y="0"/>
            <a:ext cx="476251" cy="6858001"/>
          </a:xfrm>
          <a:prstGeom prst="rect">
            <a:avLst/>
          </a:prstGeom>
          <a:gradFill>
            <a:gsLst>
              <a:gs pos="0">
                <a:srgbClr val="2B307F"/>
              </a:gs>
              <a:gs pos="100000">
                <a:srgbClr val="00C2F5"/>
              </a:gs>
            </a:gsLst>
            <a:lin ang="54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b="0">
                <a:solidFill>
                  <a:srgbClr val="2B307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  <a:endParaRPr sz="1600" kern="0">
              <a:solidFill>
                <a:srgbClr val="2B307F"/>
              </a:solidFill>
              <a:latin typeface="Helvetica Neue Medium"/>
              <a:ea typeface="+mj-ea"/>
              <a:cs typeface="+mj-cs"/>
              <a:sym typeface="Helvetica Neue Medium"/>
            </a:endParaRPr>
          </a:p>
        </p:txBody>
      </p:sp>
      <p:sp>
        <p:nvSpPr>
          <p:cNvPr id="10" name="ATHLETE"/>
          <p:cNvSpPr txBox="1">
            <a:spLocks noGrp="1"/>
          </p:cNvSpPr>
          <p:nvPr>
            <p:ph type="body" sz="quarter" idx="22"/>
          </p:nvPr>
        </p:nvSpPr>
        <p:spPr>
          <a:xfrm rot="16200000">
            <a:off x="-72858" y="5588230"/>
            <a:ext cx="621966" cy="24109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900" cap="all">
                <a:solidFill>
                  <a:srgbClr val="FFFFFF"/>
                </a:solidFill>
                <a:latin typeface="Titillium Web Bold"/>
                <a:ea typeface="Titillium Web Bold"/>
                <a:cs typeface="Titillium Web Bold"/>
                <a:sym typeface="Titillium Web Bold"/>
              </a:defRPr>
            </a:lvl1pPr>
          </a:lstStyle>
          <a:p>
            <a:pPr>
              <a:defRPr cap="none"/>
            </a:pPr>
            <a:r>
              <a:rPr cap="all" dirty="0"/>
              <a:t>ATHLETE</a:t>
            </a:r>
          </a:p>
        </p:txBody>
      </p:sp>
      <p:sp>
        <p:nvSpPr>
          <p:cNvPr id="11" name="Línea"/>
          <p:cNvSpPr/>
          <p:nvPr userDrawn="1"/>
        </p:nvSpPr>
        <p:spPr>
          <a:xfrm>
            <a:off x="88527" y="6117167"/>
            <a:ext cx="299197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b="0">
                <a:latin typeface="+mj-lt"/>
                <a:ea typeface="+mj-ea"/>
                <a:cs typeface="+mj-cs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+mj-ea"/>
              <a:cs typeface="+mj-cs"/>
              <a:sym typeface="Helvetica Neue Medium"/>
            </a:endParaRPr>
          </a:p>
        </p:txBody>
      </p:sp>
      <p:sp>
        <p:nvSpPr>
          <p:cNvPr id="12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42469" y="6232964"/>
            <a:ext cx="315792" cy="24878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‹N°›</a:t>
            </a:fld>
            <a:endParaRPr dirty="0"/>
          </a:p>
        </p:txBody>
      </p:sp>
      <p:pic>
        <p:nvPicPr>
          <p:cNvPr id="13" name="Imagen" descr="Imagen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527" y="232212"/>
            <a:ext cx="299197" cy="3430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Imagen" descr="Imagen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868" y="6538937"/>
            <a:ext cx="479986" cy="31999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49993616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tabla copi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ángulo"/>
          <p:cNvSpPr/>
          <p:nvPr/>
        </p:nvSpPr>
        <p:spPr>
          <a:xfrm>
            <a:off x="476250" y="0"/>
            <a:ext cx="11719019" cy="6858001"/>
          </a:xfrm>
          <a:prstGeom prst="rect">
            <a:avLst/>
          </a:prstGeom>
          <a:solidFill>
            <a:srgbClr val="48C0F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2000" b="0">
                <a:solidFill>
                  <a:srgbClr val="1D8AC8"/>
                </a:solidFill>
                <a:latin typeface="Titillium Web Bold"/>
                <a:ea typeface="Titillium Web Bold"/>
                <a:cs typeface="Titillium Web Bold"/>
                <a:sym typeface="Titillium Web Bold"/>
              </a:defRPr>
            </a:pPr>
            <a:endParaRPr sz="1000" kern="0">
              <a:solidFill>
                <a:srgbClr val="1D8AC8"/>
              </a:solidFill>
              <a:latin typeface="Titillium Web Bold"/>
              <a:ea typeface="Titillium Web Bold"/>
              <a:cs typeface="Titillium Web Bold"/>
              <a:sym typeface="Titillium Web Bold"/>
            </a:endParaRPr>
          </a:p>
        </p:txBody>
      </p:sp>
      <p:sp>
        <p:nvSpPr>
          <p:cNvPr id="106" name="Título en dos líneas,…"/>
          <p:cNvSpPr txBox="1">
            <a:spLocks noGrp="1"/>
          </p:cNvSpPr>
          <p:nvPr>
            <p:ph type="body" sz="quarter" idx="21"/>
          </p:nvPr>
        </p:nvSpPr>
        <p:spPr>
          <a:xfrm>
            <a:off x="795867" y="591465"/>
            <a:ext cx="3905354" cy="6565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 sz="60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0" indent="0">
              <a:spcBef>
                <a:spcPts val="0"/>
              </a:spcBef>
              <a:buClrTx/>
              <a:buSzTx/>
              <a:buNone/>
              <a:defRPr sz="60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Título en dos líneas,</a:t>
            </a:r>
          </a:p>
          <a:p>
            <a:pPr marL="0" indent="0">
              <a:spcBef>
                <a:spcPts val="0"/>
              </a:spcBef>
              <a:buClrTx/>
              <a:buSzTx/>
              <a:buNone/>
              <a:defRPr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la segunda en tipo fina</a:t>
            </a:r>
          </a:p>
        </p:txBody>
      </p:sp>
      <p:pic>
        <p:nvPicPr>
          <p:cNvPr id="107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232668"/>
            <a:ext cx="298450" cy="342188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ATHLETE"/>
          <p:cNvSpPr txBox="1"/>
          <p:nvPr/>
        </p:nvSpPr>
        <p:spPr>
          <a:xfrm rot="16200000">
            <a:off x="-47209" y="5613877"/>
            <a:ext cx="570669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1800" b="0" cap="all">
                <a:solidFill>
                  <a:srgbClr val="000000"/>
                </a:solidFill>
                <a:latin typeface="Titillium Web Bold"/>
                <a:ea typeface="Titillium Web Bold"/>
                <a:cs typeface="Titillium Web Bold"/>
                <a:sym typeface="Titillium Web Bold"/>
              </a:defRPr>
            </a:lvl1pPr>
          </a:lstStyle>
          <a:p>
            <a:pPr algn="ctr" defTabSz="412750" hangingPunct="0">
              <a:defRPr cap="none"/>
            </a:pPr>
            <a:r>
              <a:rPr sz="900" kern="0"/>
              <a:t>ATHLETE</a:t>
            </a:r>
          </a:p>
        </p:txBody>
      </p:sp>
      <p:sp>
        <p:nvSpPr>
          <p:cNvPr id="109" name="Línea"/>
          <p:cNvSpPr/>
          <p:nvPr/>
        </p:nvSpPr>
        <p:spPr>
          <a:xfrm>
            <a:off x="88527" y="6117167"/>
            <a:ext cx="299197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b="0">
                <a:latin typeface="+mj-lt"/>
                <a:ea typeface="+mj-ea"/>
                <a:cs typeface="+mj-cs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+mj-ea"/>
              <a:cs typeface="+mj-cs"/>
              <a:sym typeface="Helvetica Neue Medium"/>
            </a:endParaRPr>
          </a:p>
        </p:txBody>
      </p:sp>
      <p:pic>
        <p:nvPicPr>
          <p:cNvPr id="110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68" y="6538937"/>
            <a:ext cx="479986" cy="319991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42469" y="6232964"/>
            <a:ext cx="315792" cy="24878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6519F"/>
                </a:solidFill>
              </a:defRPr>
            </a:lvl1pPr>
          </a:lstStyle>
          <a:p>
            <a:fld id="{86CB4B4D-7CA3-9044-876B-883B54F8677D}" type="slidenum">
              <a:rPr/>
              <a:p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7870179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862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2800" b="0">
                <a:solidFill>
                  <a:srgbClr val="0070C0"/>
                </a:solidFill>
              </a:defRPr>
            </a:lvl1pPr>
          </a:lstStyle>
          <a:p>
            <a:pPr lv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09600" y="1600203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buClr>
                <a:srgbClr val="BF1E2E"/>
              </a:buClr>
              <a:buSzPct val="110000"/>
              <a:buFontTx/>
              <a:buBlip>
                <a:blip r:embed="rId2"/>
              </a:buBlip>
              <a:defRPr/>
            </a:lvl1pPr>
            <a:lvl2pPr marL="742950" indent="-285750">
              <a:buClr>
                <a:srgbClr val="4479AF"/>
              </a:buClr>
              <a:buSzPct val="120000"/>
              <a:buFont typeface="Wingdings" pitchFamily="2" charset="2"/>
              <a:buChar char="§"/>
              <a:defRPr/>
            </a:lvl2pPr>
            <a:lvl3pPr>
              <a:buClr>
                <a:srgbClr val="BF1E2E"/>
              </a:buClr>
              <a:buSzPct val="120000"/>
              <a:defRPr/>
            </a:lvl3pPr>
          </a:lstStyle>
          <a:p>
            <a:pPr lvl="0"/>
            <a:r>
              <a:rPr lang="fr-FR" noProof="0"/>
              <a:t>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1741925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0850" indent="-450850">
              <a:defRPr u="none"/>
            </a:lvl1pPr>
            <a:lvl2pPr marL="903288" indent="-446088">
              <a:defRPr sz="2400"/>
            </a:lvl2pPr>
            <a:lvl3pPr marL="1258888" indent="-344488">
              <a:defRPr sz="2000"/>
            </a:lvl3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76541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 marL="342900" indent="-342900">
              <a:buSzPct val="110000"/>
              <a:buFontTx/>
              <a:buBlip>
                <a:blip r:embed="rId2"/>
              </a:buBlip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 marL="342900" indent="-342900">
              <a:buSzPct val="110000"/>
              <a:buFontTx/>
              <a:buBlip>
                <a:blip r:embed="rId2"/>
              </a:buBlip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27505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806312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82EE1D-64AF-438E-B09B-338AC238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07BA1C-B081-4DFE-81D5-73C16711A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737324B-DF5E-4BB5-B8C9-A2173049C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DCAB0-75A4-41CE-ABBE-B6073287FB97}" type="datetime1">
              <a:rPr lang="fr-FR" smtClean="0"/>
              <a:t>02/04/2024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EDD1040-3952-4950-B9A4-2DCF3B278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D292D69-8B9F-44DC-B7BA-DD392B162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F706-9FF2-45E2-B4D9-0EE566FE1D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32452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00243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17971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81078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EB168B-019E-48C1-A85A-2A8A6686D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13CCAC5-8B6A-4D3C-BAD2-86B80E3DD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B6A5017-013B-4C1C-B248-BB2549477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39FC4-FB1B-407B-9C51-9E305727CFA3}" type="datetime1">
              <a:rPr lang="fr-FR" smtClean="0"/>
              <a:t>02/04/2024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90C1576-03D8-427E-A733-E0158ABB3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3FE547D-B63F-4230-8B6F-F46AB27A8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F706-9FF2-45E2-B4D9-0EE566FE1D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3980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F67C9C-5007-4DE1-87CF-A34825C74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E997ED-8390-49E8-A859-646EB4A5FE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AFD28BA-3F42-406A-8DD5-0C1C2F7C39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496FD77-634E-4C70-8303-576A84429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C5EB6-2C53-4129-A780-2E7B68D66B5B}" type="datetime1">
              <a:rPr lang="fr-FR" smtClean="0"/>
              <a:t>02/04/2024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0D8261C-4011-44D4-A3EC-7C867AA66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BAC4F1-1DD9-4E71-90EC-8464F5BC2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F706-9FF2-45E2-B4D9-0EE566FE1D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3123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8E19C9-36E2-48DB-9819-6413593FD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9AFB358-60E0-4A85-A751-4E3DB1231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5824275-B6F5-4DF2-A638-DF928666D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25897EA-4BB5-4710-B47B-67BBA1548F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3F2A2CC-1A92-49E1-B600-54D7BBC383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2346A00-A9F7-47FA-8073-EB80CBAFE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DEE53-A2C3-4F3A-950C-05AF1B04F249}" type="datetime1">
              <a:rPr lang="fr-FR" smtClean="0"/>
              <a:t>02/04/2024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397F60E-46C3-4AE7-A430-BFF7016FE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CCC472E-5B2C-46D1-899E-333856CC9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F706-9FF2-45E2-B4D9-0EE566FE1D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2638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CC669B-E469-4C1B-AD41-CFA7ECB3B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DE9047C-0599-4FC7-8AFC-401168CD4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AA6B9-7B1C-4AF3-9032-D8AB571AB754}" type="datetime1">
              <a:rPr lang="fr-FR" smtClean="0"/>
              <a:t>02/04/2024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1C67DA9-191C-4C73-8738-8C2D37768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0F4DA5E-4315-427D-A670-2E5663842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F706-9FF2-45E2-B4D9-0EE566FE1D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2068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4953FDA-522D-4EAA-B1F8-764EC4BB7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19181-790F-463D-ADE4-074A95699014}" type="datetime1">
              <a:rPr lang="fr-FR" smtClean="0"/>
              <a:t>02/04/2024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BB4A2DC-DBEB-48CD-98C6-4F5014586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52B83E2-8D66-4134-BC1E-496C0612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F706-9FF2-45E2-B4D9-0EE566FE1D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7816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54AE20-6C65-48C3-88AC-FF2B45611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078C8C-9B4B-4948-AD96-21136CBFC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81CB691-1F98-43BF-896E-45524799B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A2CC2C4-16EF-4E06-9DAB-9CED39D7D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5CEDD-5BF2-4E53-93BF-E815BA281225}" type="datetime1">
              <a:rPr lang="fr-FR" smtClean="0"/>
              <a:t>02/04/2024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83BB68C-9888-4871-A055-D8F3B4462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A41542F-DDB7-4AC7-B0B7-6AE2E3995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F706-9FF2-45E2-B4D9-0EE566FE1D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7126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68BCEA-4E79-46B9-9980-5769EF8CA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2B079F0-64C3-4EA1-9939-34FFFE5A96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5740349-49AE-4CE9-9EC4-1FC379717F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C7DE17B-6BDB-4CFC-A971-307DF96AA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93918-A289-4103-926F-1E171F9E6D5B}" type="datetime1">
              <a:rPr lang="fr-FR" smtClean="0"/>
              <a:t>02/04/2024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EFB99A0-C586-4490-B8C4-2591866A6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EECB468-E1AD-4C3F-AA14-73FD2AA7B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F706-9FF2-45E2-B4D9-0EE566FE1D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4133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10" Type="http://schemas.openxmlformats.org/officeDocument/2006/relationships/image" Target="../media/image6.jpg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5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D229896-1B14-4214-80DC-04D43B3AB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8DAD106-9709-4514-84E3-BDD5B55CB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F789EC-FC12-4F4B-8DD3-7C435F92B5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2F82F-618A-412F-9589-CF4EE4827316}" type="datetime1">
              <a:rPr lang="fr-FR" smtClean="0"/>
              <a:t>02/04/2024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30F5C2-0B04-4E96-9E6B-D248609050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926C2C1-9A5F-428C-9D71-6025B46267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6F706-9FF2-45E2-B4D9-0EE566FE1D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2694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2B307F"/>
            </a:gs>
            <a:gs pos="100000">
              <a:srgbClr val="00C2F5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ínea"/>
          <p:cNvSpPr/>
          <p:nvPr/>
        </p:nvSpPr>
        <p:spPr>
          <a:xfrm flipV="1">
            <a:off x="5502349" y="2190132"/>
            <a:ext cx="1187302" cy="1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b="0">
                <a:latin typeface="+mj-lt"/>
                <a:ea typeface="+mj-ea"/>
                <a:cs typeface="+mj-cs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+mj-ea"/>
              <a:cs typeface="+mj-cs"/>
              <a:sym typeface="Helvetica Neue Medium"/>
            </a:endParaRPr>
          </a:p>
        </p:txBody>
      </p:sp>
      <p:pic>
        <p:nvPicPr>
          <p:cNvPr id="3" name="Imagen" descr="Imagen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3677" y="695632"/>
            <a:ext cx="3244645" cy="96616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o del título"/>
          <p:cNvSpPr txBox="1">
            <a:spLocks noGrp="1"/>
          </p:cNvSpPr>
          <p:nvPr>
            <p:ph type="title"/>
          </p:nvPr>
        </p:nvSpPr>
        <p:spPr>
          <a:xfrm>
            <a:off x="844550" y="177800"/>
            <a:ext cx="1050290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5" name="Nivel de texto 1…"/>
          <p:cNvSpPr txBox="1">
            <a:spLocks noGrp="1"/>
          </p:cNvSpPr>
          <p:nvPr>
            <p:ph type="body" idx="1"/>
          </p:nvPr>
        </p:nvSpPr>
        <p:spPr>
          <a:xfrm>
            <a:off x="844550" y="1574800"/>
            <a:ext cx="10502900" cy="464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5934929" y="6540500"/>
            <a:ext cx="315792" cy="24878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95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ctr" defTabSz="412750" hangingPunct="0"/>
            <a:fld id="{86CB4B4D-7CA3-9044-876B-883B54F8677D}" type="slidenum">
              <a:rPr lang="fr-FR" kern="0" smtClean="0">
                <a:solidFill>
                  <a:srgbClr val="FFFFFF"/>
                </a:solidFill>
              </a:rPr>
              <a:pPr algn="ctr" defTabSz="412750" hangingPunct="0"/>
              <a:t>‹N°›</a:t>
            </a:fld>
            <a:endParaRPr lang="fr-FR" ker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1309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ransition spd="med"/>
  <p:hf hdr="0" ftr="0" dt="0"/>
  <p:txStyles>
    <p:titleStyle>
      <a:lvl1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Neue Medium"/>
        </a:defRPr>
      </a:lvl1pPr>
      <a:lvl2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Neue Medium"/>
        </a:defRPr>
      </a:lvl2pPr>
      <a:lvl3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Neue Medium"/>
        </a:defRPr>
      </a:lvl3pPr>
      <a:lvl4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Neue Medium"/>
        </a:defRPr>
      </a:lvl4pPr>
      <a:lvl5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Neue Medium"/>
        </a:defRPr>
      </a:lvl5pPr>
      <a:lvl6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Neue Medium"/>
        </a:defRPr>
      </a:lvl6pPr>
      <a:lvl7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Neue Medium"/>
        </a:defRPr>
      </a:lvl7pPr>
      <a:lvl8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Neue Medium"/>
        </a:defRPr>
      </a:lvl8pPr>
      <a:lvl9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Neue Medium"/>
        </a:defRPr>
      </a:lvl9pPr>
    </p:titleStyle>
    <p:bodyStyle>
      <a:lvl1pPr marL="185208" marR="0" indent="-185208" algn="l" defTabSz="41275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502708" marR="0" indent="-185208" algn="l" defTabSz="41275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820208" marR="0" indent="-185208" algn="l" defTabSz="41275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137708" marR="0" indent="-185208" algn="l" defTabSz="41275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1455208" marR="0" indent="-185208" algn="l" defTabSz="41275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1772708" marR="0" indent="-185208" algn="l" defTabSz="41275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2090208" marR="0" indent="-185208" algn="l" defTabSz="41275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2407708" marR="0" indent="-185208" algn="l" defTabSz="41275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725208" marR="0" indent="-185208" algn="l" defTabSz="41275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143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2286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3429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4572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5715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6858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8001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9144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79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 style du titre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3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9" name="Rectangle 5"/>
          <p:cNvSpPr txBox="1">
            <a:spLocks noChangeArrowheads="1"/>
          </p:cNvSpPr>
          <p:nvPr userDrawn="1"/>
        </p:nvSpPr>
        <p:spPr>
          <a:xfrm>
            <a:off x="11315701" y="6589713"/>
            <a:ext cx="781051" cy="476250"/>
          </a:xfrm>
          <a:prstGeom prst="rect">
            <a:avLst/>
          </a:prstGeom>
          <a:noFill/>
          <a:ln/>
        </p:spPr>
        <p:txBody>
          <a:bodyPr/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6059841F-99B7-49D2-9984-6EAE59A20F1B}" type="slidenum">
              <a:rPr lang="fr-FR" sz="600" smtClean="0">
                <a:solidFill>
                  <a:schemeClr val="tx1">
                    <a:lumMod val="65000"/>
                    <a:lumOff val="35000"/>
                  </a:schemeClr>
                </a:solidFill>
                <a:latin typeface="Lao UI" pitchFamily="34" charset="0"/>
                <a:cs typeface="Lao UI" pitchFamily="34" charset="0"/>
              </a:rPr>
              <a:pPr algn="r">
                <a:defRPr/>
              </a:pPr>
              <a:t>‹N°›</a:t>
            </a:fld>
            <a:endParaRPr lang="fr-FR" sz="600" dirty="0">
              <a:solidFill>
                <a:schemeClr val="tx1">
                  <a:lumMod val="65000"/>
                  <a:lumOff val="35000"/>
                </a:schemeClr>
              </a:solidFill>
              <a:latin typeface="Lao UI" pitchFamily="34" charset="0"/>
              <a:cs typeface="Lao UI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6165304"/>
            <a:ext cx="1307064" cy="57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2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</p:sldLayoutIdLst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>
          <a:solidFill>
            <a:srgbClr val="4479A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>
          <a:solidFill>
            <a:srgbClr val="4479AF"/>
          </a:solidFill>
          <a:latin typeface="Lao UI" pitchFamily="34" charset="0"/>
          <a:ea typeface="Lao UI" pitchFamily="34" charset="0"/>
          <a:cs typeface="Lao U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>
          <a:solidFill>
            <a:srgbClr val="4479AF"/>
          </a:solidFill>
          <a:latin typeface="Lao UI" pitchFamily="34" charset="0"/>
          <a:ea typeface="Lao UI" pitchFamily="34" charset="0"/>
          <a:cs typeface="Lao U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>
          <a:solidFill>
            <a:srgbClr val="4479AF"/>
          </a:solidFill>
          <a:latin typeface="Lao UI" pitchFamily="34" charset="0"/>
          <a:ea typeface="Lao UI" pitchFamily="34" charset="0"/>
          <a:cs typeface="Lao U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>
          <a:solidFill>
            <a:srgbClr val="4479AF"/>
          </a:solidFill>
          <a:latin typeface="Lao UI" pitchFamily="34" charset="0"/>
          <a:ea typeface="Lao UI" pitchFamily="34" charset="0"/>
          <a:cs typeface="Lao U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BF1E2E"/>
        </a:buClr>
        <a:buSzPct val="110000"/>
        <a:buFontTx/>
        <a:buBlip>
          <a:blip r:embed="rId10"/>
        </a:buBlip>
        <a:defRPr sz="24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4479AF"/>
        </a:buClr>
        <a:buSzPct val="120000"/>
        <a:buFont typeface="Wingdings" pitchFamily="2" charset="2"/>
        <a:buChar char="§"/>
        <a:defRPr sz="2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BF1E2E"/>
        </a:buClr>
        <a:buSzPct val="120000"/>
        <a:buFont typeface="Arial" charset="0"/>
        <a:buChar char="•"/>
        <a:defRPr sz="20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ü"/>
        <a:defRPr sz="16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hyperlink" Target="https://thebesthealthylifestyletips.files.wordpress.com/2014/08/girl-being-checked.jpg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3.png"/><Relationship Id="rId5" Type="http://schemas.openxmlformats.org/officeDocument/2006/relationships/image" Target="../media/image36.jpeg"/><Relationship Id="rId4" Type="http://schemas.openxmlformats.org/officeDocument/2006/relationships/hyperlink" Target="https://thebesthealthylifestyletips.files.wordpress.com/2014/08/girl-being-checked.jpg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athleteproject.eu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sglobal-exposomeHub/ExposomeDataChallenge2021/blob/main/README.md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global-brge/brgedata/blob/master/data/ExposomeDataChallenge2021/codebook.xlsx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mailto:alicia.guillien@univ-grenoble-alpes.fr" TargetMode="External"/><Relationship Id="rId3" Type="http://schemas.openxmlformats.org/officeDocument/2006/relationships/hyperlink" Target="https://pubmed.ncbi.nlm.nih.gov/30530161/" TargetMode="External"/><Relationship Id="rId7" Type="http://schemas.openxmlformats.org/officeDocument/2006/relationships/hyperlink" Target="https://docs.google.com/document/d/1ul3v-sIniLuTjFB1F1CrFQIX8mrEXVnvSzOF7BCOnpQ/edit" TargetMode="External"/><Relationship Id="rId2" Type="http://schemas.openxmlformats.org/officeDocument/2006/relationships/hyperlink" Target="https://www.projecthelix.eu/index.php/es/data-inventor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isglobal-exposomeHub/ExposomeDataChallenge2021/blob/main/README.md" TargetMode="External"/><Relationship Id="rId5" Type="http://schemas.openxmlformats.org/officeDocument/2006/relationships/hyperlink" Target="https://pubmed.ncbi.nlm.nih.gov/24610234/" TargetMode="External"/><Relationship Id="rId4" Type="http://schemas.openxmlformats.org/officeDocument/2006/relationships/hyperlink" Target="https://pubmed.ncbi.nlm.nih.gov/30206078/" TargetMode="External"/><Relationship Id="rId9" Type="http://schemas.openxmlformats.org/officeDocument/2006/relationships/hyperlink" Target="mailto:aline.davias@univ-grenoble-alpes.fr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wmf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body" sz="quarter" idx="21"/>
          </p:nvPr>
        </p:nvSpPr>
        <p:spPr>
          <a:xfrm>
            <a:off x="1" y="2689767"/>
            <a:ext cx="12191999" cy="137326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Power the use of innovative methods </a:t>
            </a:r>
            <a:b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for predicting health and disease in exposome studies</a:t>
            </a:r>
            <a:endParaRPr lang="fr-FR" sz="3200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2"/>
          </p:nvPr>
        </p:nvSpPr>
        <p:spPr>
          <a:xfrm>
            <a:off x="1739037" y="4262538"/>
            <a:ext cx="8713924" cy="1364476"/>
          </a:xfrm>
        </p:spPr>
        <p:txBody>
          <a:bodyPr/>
          <a:lstStyle/>
          <a:p>
            <a:r>
              <a:rPr lang="fr-FR" sz="1800" b="1" dirty="0"/>
              <a:t>Alicia Guillien</a:t>
            </a:r>
            <a:r>
              <a:rPr lang="fr-FR" sz="1800" b="1" baseline="30000" dirty="0"/>
              <a:t>1</a:t>
            </a:r>
            <a:r>
              <a:rPr lang="fr-FR" sz="1800" b="1" dirty="0"/>
              <a:t>, PhD and Aline Davias</a:t>
            </a:r>
            <a:r>
              <a:rPr lang="fr-FR" sz="1800" b="1" baseline="30000" dirty="0"/>
              <a:t>1</a:t>
            </a:r>
          </a:p>
          <a:p>
            <a:r>
              <a:rPr lang="fr-FR" sz="1600" baseline="30000" dirty="0"/>
              <a:t>1</a:t>
            </a:r>
            <a:r>
              <a:rPr lang="fr-FR" sz="1600" dirty="0"/>
              <a:t>INSERM 1209, Equipe d’épidémiologie environnementale – Grenoble</a:t>
            </a:r>
          </a:p>
          <a:p>
            <a:endParaRPr lang="fr-FR" sz="1600" dirty="0"/>
          </a:p>
          <a:p>
            <a:r>
              <a:rPr lang="fr-FR" sz="1600" dirty="0"/>
              <a:t>Slides préparées par Charline Warembourg</a:t>
            </a:r>
            <a:r>
              <a:rPr lang="fr-FR" sz="1600" baseline="30000" dirty="0"/>
              <a:t>2</a:t>
            </a:r>
            <a:r>
              <a:rPr lang="fr-FR" sz="1600" dirty="0"/>
              <a:t>, PhD</a:t>
            </a:r>
          </a:p>
          <a:p>
            <a:r>
              <a:rPr lang="fr-FR" sz="1600" baseline="30000" dirty="0"/>
              <a:t>2</a:t>
            </a:r>
            <a:r>
              <a:rPr lang="fr-FR" sz="1600" dirty="0"/>
              <a:t>INSERM 1085, Institut de Recherche en Santé, Environnement, Travail - Rennes</a:t>
            </a:r>
          </a:p>
        </p:txBody>
      </p:sp>
      <p:pic>
        <p:nvPicPr>
          <p:cNvPr id="6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94" y="6000947"/>
            <a:ext cx="1013881" cy="61488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099" y="6143348"/>
            <a:ext cx="3301636" cy="49927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CA419A3-138E-40CC-A06F-DF64E83765EA}"/>
              </a:ext>
            </a:extLst>
          </p:cNvPr>
          <p:cNvSpPr txBox="1"/>
          <p:nvPr/>
        </p:nvSpPr>
        <p:spPr>
          <a:xfrm>
            <a:off x="3776870" y="6169400"/>
            <a:ext cx="3741089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April 9th, 2024</a:t>
            </a:r>
            <a:endParaRPr kumimoji="0" lang="fr-FR" sz="3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7689503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950184-A755-43BE-B13A-63F2F145C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938"/>
            <a:ext cx="10972800" cy="1143000"/>
          </a:xfrm>
        </p:spPr>
        <p:txBody>
          <a:bodyPr/>
          <a:lstStyle/>
          <a:p>
            <a:pPr algn="l"/>
            <a:r>
              <a:rPr lang="fr-FR" sz="4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Composantes de l’</a:t>
            </a:r>
            <a:r>
              <a:rPr lang="fr-FR" sz="4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exposome</a:t>
            </a:r>
            <a:r>
              <a:rPr lang="fr-FR" sz="4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étudiées </a:t>
            </a:r>
            <a:endParaRPr lang="fr-FR" sz="4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2 Marcador de contenido">
            <a:extLst>
              <a:ext uri="{FF2B5EF4-FFF2-40B4-BE49-F238E27FC236}">
                <a16:creationId xmlns:a16="http://schemas.microsoft.com/office/drawing/2014/main" id="{2F7EFDE9-41A7-41F5-BA9F-F3BCE5DA9C8E}"/>
              </a:ext>
            </a:extLst>
          </p:cNvPr>
          <p:cNvSpPr txBox="1">
            <a:spLocks/>
          </p:cNvSpPr>
          <p:nvPr/>
        </p:nvSpPr>
        <p:spPr bwMode="auto">
          <a:xfrm>
            <a:off x="609600" y="2025434"/>
            <a:ext cx="5876058" cy="2358303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chemeClr val="accent6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q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Blip>
                <a:blip r:embed="rId2"/>
              </a:buBlip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ysClr val="windowText" lastClr="000000">
                  <a:lumMod val="75000"/>
                  <a:lumOff val="25000"/>
                </a:sysClr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rgbClr val="2D2D8A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Exposome interne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ysClr val="windowText" lastClr="000000">
                  <a:lumMod val="75000"/>
                  <a:lumOff val="25000"/>
                </a:sysClr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600" b="1" i="0" u="none" strike="noStrike" kern="0" cap="none" spc="0" normalizeH="0" baseline="0" noProof="0" dirty="0">
              <a:ln>
                <a:noFill/>
              </a:ln>
              <a:solidFill>
                <a:srgbClr val="2D2D8A">
                  <a:lumMod val="75000"/>
                </a:srgb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ysClr val="windowText" lastClr="000000">
                  <a:lumMod val="75000"/>
                  <a:lumOff val="25000"/>
                </a:sysClr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600" b="1" i="0" u="none" strike="noStrike" kern="0" cap="none" spc="0" normalizeH="0" baseline="0" noProof="0" dirty="0">
              <a:ln>
                <a:noFill/>
              </a:ln>
              <a:solidFill>
                <a:srgbClr val="2D2D8A">
                  <a:lumMod val="75000"/>
                </a:srgb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rgbClr val="59709A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Polluants organiques persistants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9709A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– PCBs, OCs, PBDEs, PFASs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59709A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Pesticides </a:t>
            </a: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rgbClr val="59709A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organophosphorés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59709A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59709A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rgbClr val="59709A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Phtalates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59709A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59709A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rgbClr val="59709A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Phénols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59709A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–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9709A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Bisphenol A, Parabens, Triclosan, Benzophenone-3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rgbClr val="59709A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Métaux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59709A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9709A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- </a:t>
            </a: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rgbClr val="59709A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</a:t>
            </a:r>
            <a:r>
              <a:rPr kumimoji="0" lang="fr-F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59709A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ercure</a:t>
            </a: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rgbClr val="59709A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Plomb, Cadmium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rgbClr val="59709A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Fumée du tabac </a:t>
            </a:r>
            <a:endParaRPr kumimoji="0" lang="fr-FR" sz="1400" b="0" i="0" u="none" strike="noStrike" kern="0" cap="none" spc="0" normalizeH="0" baseline="0" noProof="0" dirty="0">
              <a:ln>
                <a:noFill/>
              </a:ln>
              <a:solidFill>
                <a:srgbClr val="59709A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15 CuadroTexto">
            <a:extLst>
              <a:ext uri="{FF2B5EF4-FFF2-40B4-BE49-F238E27FC236}">
                <a16:creationId xmlns:a16="http://schemas.microsoft.com/office/drawing/2014/main" id="{83264A89-ED5C-4837-B26E-1741B1565883}"/>
              </a:ext>
            </a:extLst>
          </p:cNvPr>
          <p:cNvSpPr txBox="1"/>
          <p:nvPr/>
        </p:nvSpPr>
        <p:spPr>
          <a:xfrm>
            <a:off x="887112" y="4214460"/>
            <a:ext cx="3347319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rgbClr val="2D2D8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99 variables </a:t>
            </a:r>
            <a:r>
              <a:rPr kumimoji="0" lang="es-E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2D2D8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d’exposition</a:t>
            </a:r>
            <a:endParaRPr kumimoji="0" lang="es-ES" sz="1600" b="1" i="0" u="none" strike="noStrike" kern="0" cap="none" spc="0" normalizeH="0" baseline="0" noProof="0" dirty="0">
              <a:ln>
                <a:noFill/>
              </a:ln>
              <a:solidFill>
                <a:srgbClr val="2D2D8A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sz="1600" b="1" kern="0" dirty="0">
                <a:solidFill>
                  <a:srgbClr val="2D2D8A">
                    <a:lumMod val="75000"/>
                  </a:srgbClr>
                </a:solidFill>
                <a:latin typeface="Arial"/>
                <a:cs typeface="Arial" charset="0"/>
              </a:rPr>
              <a:t>   - 49 </a:t>
            </a:r>
            <a:r>
              <a:rPr lang="es-ES" sz="1600" b="1" kern="0" dirty="0" err="1">
                <a:solidFill>
                  <a:srgbClr val="2D2D8A">
                    <a:lumMod val="75000"/>
                  </a:srgbClr>
                </a:solidFill>
                <a:latin typeface="Arial"/>
                <a:cs typeface="Arial" charset="0"/>
              </a:rPr>
              <a:t>expositions</a:t>
            </a:r>
            <a:r>
              <a:rPr lang="es-ES" sz="1600" b="1" kern="0" dirty="0">
                <a:solidFill>
                  <a:srgbClr val="2D2D8A">
                    <a:lumMod val="75000"/>
                  </a:srgbClr>
                </a:solidFill>
                <a:latin typeface="Arial"/>
                <a:cs typeface="Arial" charset="0"/>
              </a:rPr>
              <a:t> </a:t>
            </a:r>
            <a:r>
              <a:rPr lang="es-ES" sz="1600" b="1" kern="0" dirty="0" err="1">
                <a:solidFill>
                  <a:srgbClr val="2D2D8A">
                    <a:lumMod val="75000"/>
                  </a:srgbClr>
                </a:solidFill>
                <a:latin typeface="Arial"/>
                <a:cs typeface="Arial" charset="0"/>
              </a:rPr>
              <a:t>prénatales</a:t>
            </a:r>
            <a:endParaRPr lang="es-ES" sz="1600" b="1" kern="0" dirty="0">
              <a:solidFill>
                <a:srgbClr val="2D2D8A">
                  <a:lumMod val="75000"/>
                </a:srgbClr>
              </a:solidFill>
              <a:latin typeface="Arial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rgbClr val="2D2D8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   - 50 </a:t>
            </a:r>
            <a:r>
              <a:rPr kumimoji="0" lang="es-E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2D2D8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expositions</a:t>
            </a: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rgbClr val="2D2D8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 postnatales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EC02A348-0A18-4A39-8B59-A6CD6DB56BB2}"/>
              </a:ext>
            </a:extLst>
          </p:cNvPr>
          <p:cNvSpPr txBox="1">
            <a:spLocks/>
          </p:cNvSpPr>
          <p:nvPr/>
        </p:nvSpPr>
        <p:spPr bwMode="auto">
          <a:xfrm>
            <a:off x="7334344" y="2025434"/>
            <a:ext cx="5349173" cy="193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0850" indent="-4508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BF1E2E"/>
              </a:buClr>
              <a:buSzPct val="110000"/>
              <a:buFontTx/>
              <a:buBlip>
                <a:blip r:embed="rId3"/>
              </a:buBlip>
              <a:defRPr sz="2400" u="none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03288" indent="-446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479AF"/>
              </a:buClr>
              <a:buSzPct val="12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58888" indent="-344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BF1E2E"/>
              </a:buClr>
              <a:buSzPct val="120000"/>
              <a:buFont typeface="Arial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0850" marR="0" lvl="0" indent="-4508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F1E2E"/>
              </a:buClr>
              <a:buSzPct val="110000"/>
              <a:buFontTx/>
              <a:buBlip>
                <a:blip r:embed="rId3"/>
              </a:buBlip>
              <a:tabLst/>
              <a:defRPr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59709A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Biomarqueurs</a:t>
            </a:r>
          </a:p>
          <a:p>
            <a:pPr marL="450850" marR="0" lvl="0" indent="-4508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F1E2E"/>
              </a:buClr>
              <a:buSzPct val="110000"/>
              <a:buFontTx/>
              <a:buBlip>
                <a:blip r:embed="rId3"/>
              </a:buBlip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0850" marR="0" lvl="0" indent="-4508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F1E2E"/>
              </a:buClr>
              <a:buSzPct val="110000"/>
              <a:buFontTx/>
              <a:buBlip>
                <a:blip r:embed="rId3"/>
              </a:buBlip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0850" marR="0" lvl="0" indent="-4508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F1E2E"/>
              </a:buClr>
              <a:buSzPct val="110000"/>
              <a:buFontTx/>
              <a:buBlip>
                <a:blip r:embed="rId3"/>
              </a:buBlip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0850" marR="0" lvl="0" indent="-4508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F1E2E"/>
              </a:buClr>
              <a:buSzPct val="110000"/>
              <a:buFontTx/>
              <a:buBlip>
                <a:blip r:embed="rId3"/>
              </a:buBlip>
              <a:tabLst/>
              <a:defRPr/>
            </a:pPr>
            <a:endParaRPr kumimoji="0" lang="fr-FR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F1E2E"/>
              </a:buClr>
              <a:buSzPct val="110000"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0850" marR="0" lvl="0" indent="-4508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F1E2E"/>
              </a:buClr>
              <a:buSzPct val="110000"/>
              <a:buFontTx/>
              <a:buBlip>
                <a:blip r:embed="rId3"/>
              </a:buBlip>
              <a:tabLst/>
              <a:defRPr/>
            </a:pPr>
            <a:endParaRPr kumimoji="0" lang="fr-F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0850" marR="0" lvl="0" indent="-4508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F1E2E"/>
              </a:buClr>
              <a:buSzPct val="110000"/>
              <a:buFontTx/>
              <a:buBlip>
                <a:blip r:embed="rId3"/>
              </a:buBlip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0850" marR="0" lvl="0" indent="-4508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F1E2E"/>
              </a:buClr>
              <a:buSzPct val="110000"/>
              <a:buFontTx/>
              <a:buBlip>
                <a:blip r:embed="rId3"/>
              </a:buBlip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0850" marR="0" lvl="0" indent="-4508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F1E2E"/>
              </a:buClr>
              <a:buSzPct val="110000"/>
              <a:buFontTx/>
              <a:buBlip>
                <a:blip r:embed="rId3"/>
              </a:buBlip>
              <a:tabLst/>
              <a:defRPr/>
            </a:pPr>
            <a:endParaRPr kumimoji="0" lang="fr-FR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F1E2E"/>
              </a:buClr>
              <a:buSzPct val="110000"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5CAA3C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0850" marR="0" lvl="0" indent="-4508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F1E2E"/>
              </a:buClr>
              <a:buSzPct val="110000"/>
              <a:buFontTx/>
              <a:buBlip>
                <a:blip r:embed="rId3"/>
              </a:buBlip>
              <a:tabLst/>
              <a:defRPr/>
            </a:pPr>
            <a:endParaRPr kumimoji="0" lang="fr-F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F1E2E"/>
              </a:buClr>
              <a:buSzPct val="110000"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	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E0C360C-873A-41A7-BE8F-263D53015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630" y="2886766"/>
            <a:ext cx="685056" cy="68505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058F9A2-4D97-4279-9A24-E2A431C5C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8601" y="2936456"/>
            <a:ext cx="864096" cy="57570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3931C1B-5AB5-4A69-8F22-F671AB7649D4}"/>
              </a:ext>
            </a:extLst>
          </p:cNvPr>
          <p:cNvSpPr/>
          <p:nvPr/>
        </p:nvSpPr>
        <p:spPr>
          <a:xfrm>
            <a:off x="79513" y="6003235"/>
            <a:ext cx="1769165" cy="775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903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950184-A755-43BE-B13A-63F2F145C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 sz="4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Composantes de l’</a:t>
            </a:r>
            <a:r>
              <a:rPr lang="fr-FR" sz="4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exposome</a:t>
            </a:r>
            <a:r>
              <a:rPr lang="fr-FR" sz="4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étudiées </a:t>
            </a:r>
            <a:endParaRPr lang="fr-FR" sz="4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0C3ABF-6FF0-48B6-B6A6-0C43DC337227}"/>
              </a:ext>
            </a:extLst>
          </p:cNvPr>
          <p:cNvSpPr/>
          <p:nvPr/>
        </p:nvSpPr>
        <p:spPr>
          <a:xfrm>
            <a:off x="210672" y="6003235"/>
            <a:ext cx="1769165" cy="775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8E63DC-D85F-4E6D-B2EA-8629A18C3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4383" y="6177557"/>
            <a:ext cx="8798495" cy="536927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/>
          <a:lstStyle/>
          <a:p>
            <a:pPr marL="0" indent="0" algn="ctr">
              <a:buNone/>
            </a:pPr>
            <a:r>
              <a:rPr lang="fr-FR" sz="1900" b="1" dirty="0"/>
              <a:t>= Plus de </a:t>
            </a:r>
            <a:r>
              <a:rPr lang="fr-FR" sz="1900" b="1" dirty="0">
                <a:solidFill>
                  <a:schemeClr val="accent6"/>
                </a:solidFill>
              </a:rPr>
              <a:t>200 facteurs </a:t>
            </a:r>
            <a:r>
              <a:rPr lang="fr-FR" sz="1900" b="1" dirty="0"/>
              <a:t>mesurés pendant la </a:t>
            </a:r>
            <a:r>
              <a:rPr lang="fr-FR" sz="1900" b="1" dirty="0">
                <a:solidFill>
                  <a:schemeClr val="accent6"/>
                </a:solidFill>
              </a:rPr>
              <a:t>grossesse</a:t>
            </a:r>
            <a:r>
              <a:rPr lang="fr-FR" sz="1900" b="1" dirty="0"/>
              <a:t> et l’</a:t>
            </a:r>
            <a:r>
              <a:rPr lang="fr-FR" sz="1900" b="1" dirty="0">
                <a:solidFill>
                  <a:schemeClr val="accent6"/>
                </a:solidFill>
              </a:rPr>
              <a:t>enfance</a:t>
            </a: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CA81DED5-72A9-73C7-263D-0F0F09CAB698}"/>
              </a:ext>
            </a:extLst>
          </p:cNvPr>
          <p:cNvSpPr txBox="1">
            <a:spLocks/>
          </p:cNvSpPr>
          <p:nvPr/>
        </p:nvSpPr>
        <p:spPr bwMode="auto">
          <a:xfrm>
            <a:off x="221613" y="1004609"/>
            <a:ext cx="3780000" cy="4899801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chemeClr val="accent6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q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Blip>
                <a:blip r:embed="rId2"/>
              </a:buBlip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ysClr val="windowText" lastClr="000000">
                  <a:lumMod val="75000"/>
                  <a:lumOff val="25000"/>
                </a:sysClr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rgbClr val="2D2D8A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Exposome individuel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ysClr val="windowText" lastClr="000000">
                  <a:lumMod val="75000"/>
                  <a:lumOff val="25000"/>
                </a:sysClr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600" b="1" i="0" u="none" strike="noStrike" kern="0" cap="none" spc="0" normalizeH="0" baseline="0" noProof="0" dirty="0">
              <a:ln>
                <a:noFill/>
              </a:ln>
              <a:solidFill>
                <a:srgbClr val="2D2D8A">
                  <a:lumMod val="75000"/>
                </a:srgb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ysClr val="windowText" lastClr="000000">
                  <a:lumMod val="75000"/>
                  <a:lumOff val="25000"/>
                </a:sysClr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600" b="1" i="0" u="none" strike="noStrike" kern="0" cap="none" spc="0" normalizeH="0" baseline="0" noProof="0" dirty="0">
              <a:ln>
                <a:noFill/>
              </a:ln>
              <a:solidFill>
                <a:srgbClr val="2D2D8A">
                  <a:lumMod val="75000"/>
                </a:srgb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Habitudes de vie </a:t>
            </a: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– alimentation, activité physique, sommeil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tabac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passif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…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Facteurs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socio-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éco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– </a:t>
            </a: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Composition du foyer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score de </a:t>
            </a: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ressources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...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Air </a:t>
            </a: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intérieur- </a:t>
            </a:r>
            <a:r>
              <a:rPr kumimoji="0" lang="fr-FR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PMs</a:t>
            </a: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NO2,  benzène, toluène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Sous-produits de chloration de l’eau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ysClr val="windowText" lastClr="000000">
                  <a:lumMod val="75000"/>
                  <a:lumOff val="25000"/>
                </a:sysClr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" name="15 CuadroTexto">
            <a:extLst>
              <a:ext uri="{FF2B5EF4-FFF2-40B4-BE49-F238E27FC236}">
                <a16:creationId xmlns:a16="http://schemas.microsoft.com/office/drawing/2014/main" id="{1B3DBE36-5E81-BE10-D8EE-8355A38F72E5}"/>
              </a:ext>
            </a:extLst>
          </p:cNvPr>
          <p:cNvSpPr txBox="1"/>
          <p:nvPr/>
        </p:nvSpPr>
        <p:spPr>
          <a:xfrm>
            <a:off x="633074" y="5740548"/>
            <a:ext cx="2880000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sz="1600" b="1" kern="0" dirty="0">
                <a:solidFill>
                  <a:srgbClr val="2D2D8A">
                    <a:lumMod val="75000"/>
                  </a:srgbClr>
                </a:solidFill>
                <a:latin typeface="Arial"/>
                <a:cs typeface="Arial" charset="0"/>
              </a:rPr>
              <a:t>54</a:t>
            </a: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rgbClr val="2D2D8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 variables </a:t>
            </a:r>
            <a:r>
              <a:rPr kumimoji="0" lang="es-E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2D2D8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d’exposition</a:t>
            </a:r>
            <a:endParaRPr kumimoji="0" lang="es-ES" sz="1600" b="1" i="0" u="none" strike="noStrike" kern="0" cap="none" spc="0" normalizeH="0" baseline="0" noProof="0" dirty="0">
              <a:ln>
                <a:noFill/>
              </a:ln>
              <a:solidFill>
                <a:srgbClr val="2D2D8A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11" name="2 Marcador de contenido">
            <a:extLst>
              <a:ext uri="{FF2B5EF4-FFF2-40B4-BE49-F238E27FC236}">
                <a16:creationId xmlns:a16="http://schemas.microsoft.com/office/drawing/2014/main" id="{2A4BCAC1-1AB9-0365-9FBF-A1A2CC081C40}"/>
              </a:ext>
            </a:extLst>
          </p:cNvPr>
          <p:cNvSpPr txBox="1">
            <a:spLocks/>
          </p:cNvSpPr>
          <p:nvPr/>
        </p:nvSpPr>
        <p:spPr bwMode="auto">
          <a:xfrm>
            <a:off x="4193631" y="1004607"/>
            <a:ext cx="3780000" cy="4899803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chemeClr val="accent6"/>
            </a:solidFill>
            <a:prstDash val="solid"/>
            <a:headEnd/>
            <a:tailEnd/>
          </a:ln>
          <a:effectLst/>
        </p:spPr>
        <p:txBody>
          <a:bodyPr/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SzTx/>
              <a:buFontTx/>
              <a:buNone/>
              <a:tabLst/>
              <a:defRPr/>
            </a:pPr>
            <a:r>
              <a:rPr kumimoji="0" lang="es-ES" sz="2000" b="1" i="0" u="none" strike="noStrike" kern="0" cap="none" spc="0" normalizeH="0" baseline="0" noProof="0" dirty="0">
                <a:ln>
                  <a:noFill/>
                </a:ln>
                <a:solidFill>
                  <a:srgbClr val="2D2D8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 </a:t>
            </a:r>
            <a:r>
              <a:rPr kumimoji="0" lang="fr-F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2D2D8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Exposome</a:t>
            </a: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rgbClr val="2D2D8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 externe (urbain)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SzTx/>
              <a:buFontTx/>
              <a:buNone/>
              <a:tabLst/>
              <a:defRPr/>
            </a:pPr>
            <a:endParaRPr kumimoji="0" lang="es-ES" sz="1800" b="1" i="0" u="none" strike="noStrike" kern="0" cap="none" spc="0" normalizeH="0" baseline="0" noProof="0" dirty="0">
              <a:ln>
                <a:noFill/>
              </a:ln>
              <a:solidFill>
                <a:srgbClr val="2D2D8A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ts val="2200"/>
              </a:lnSpc>
              <a:spcBef>
                <a:spcPct val="20000"/>
              </a:spcBef>
              <a:spcAft>
                <a:spcPct val="0"/>
              </a:spcAft>
              <a:buClr>
                <a:prstClr val="black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Pollution de l’air </a:t>
            </a:r>
            <a:r>
              <a:rPr kumimoji="0" lang="es-E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</a:t>
            </a:r>
            <a:r>
              <a:rPr kumimoji="0" lang="fr-FR" sz="1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PM</a:t>
            </a:r>
            <a:r>
              <a:rPr kumimoji="0" lang="fr-FR" sz="1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10</a:t>
            </a: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PM</a:t>
            </a:r>
            <a:r>
              <a:rPr kumimoji="0" lang="fr-FR" sz="1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2.5</a:t>
            </a: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absorbance</a:t>
            </a:r>
          </a:p>
          <a:p>
            <a:pPr marL="342900" marR="0" lvl="0" indent="-342900" algn="l" defTabSz="914400" rtl="0" eaLnBrk="0" fontAlgn="base" latinLnBrk="0" hangingPunct="0">
              <a:lnSpc>
                <a:spcPts val="2200"/>
              </a:lnSpc>
              <a:spcBef>
                <a:spcPct val="20000"/>
              </a:spcBef>
              <a:spcAft>
                <a:spcPct val="0"/>
              </a:spcAft>
              <a:buClr>
                <a:prstClr val="black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Environnement bâti </a:t>
            </a:r>
            <a:r>
              <a:rPr kumimoji="0" lang="es-E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Densité de population, densité du bâti,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marchabilité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connections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… </a:t>
            </a:r>
            <a:endParaRPr kumimoji="0" lang="es-E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ts val="2200"/>
              </a:lnSpc>
              <a:spcBef>
                <a:spcPct val="20000"/>
              </a:spcBef>
              <a:spcAft>
                <a:spcPct val="0"/>
              </a:spcAft>
              <a:buClr>
                <a:prstClr val="black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Espaces naturels </a:t>
            </a:r>
            <a:r>
              <a:rPr kumimoji="0" lang="es-E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Espaces verts, Espaces bleus, 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NDVI</a:t>
            </a:r>
            <a:endParaRPr kumimoji="0" lang="es-E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ts val="2200"/>
              </a:lnSpc>
              <a:spcBef>
                <a:spcPct val="20000"/>
              </a:spcBef>
              <a:spcAft>
                <a:spcPct val="0"/>
              </a:spcAft>
              <a:buClr>
                <a:prstClr val="black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Bruit -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24h (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Lden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), Nuit (Ln)</a:t>
            </a:r>
            <a:endParaRPr kumimoji="0" lang="fr-FR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ts val="2200"/>
              </a:lnSpc>
              <a:spcBef>
                <a:spcPct val="20000"/>
              </a:spcBef>
              <a:spcAft>
                <a:spcPct val="0"/>
              </a:spcAft>
              <a:buClr>
                <a:prstClr val="black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Trafic routier -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Proximité, densité du trafic,…</a:t>
            </a: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ts val="2200"/>
              </a:lnSpc>
              <a:spcBef>
                <a:spcPct val="20000"/>
              </a:spcBef>
              <a:spcAft>
                <a:spcPct val="0"/>
              </a:spcAft>
              <a:buClr>
                <a:prstClr val="black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Météorologie</a:t>
            </a:r>
            <a:r>
              <a:rPr kumimoji="0" lang="es-E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</a:t>
            </a: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Température, humidité, pression, 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UV</a:t>
            </a:r>
          </a:p>
          <a:p>
            <a:pPr marL="342900" marR="0" lvl="0" indent="-342900" algn="l" defTabSz="914400" rtl="0" eaLnBrk="0" fontAlgn="base" latinLnBrk="0" hangingPunct="0">
              <a:lnSpc>
                <a:spcPts val="2200"/>
              </a:lnSpc>
              <a:spcBef>
                <a:spcPct val="20000"/>
              </a:spcBef>
              <a:spcAft>
                <a:spcPct val="0"/>
              </a:spcAft>
              <a:buClr>
                <a:prstClr val="black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s-E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Indice</a:t>
            </a:r>
            <a:r>
              <a:rPr kumimoji="0" lang="es-E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de </a:t>
            </a:r>
            <a:r>
              <a:rPr kumimoji="0" lang="es-E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déprivation</a:t>
            </a:r>
            <a:r>
              <a:rPr kumimoji="0" lang="es-E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E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sociale</a:t>
            </a:r>
            <a:endParaRPr kumimoji="0" lang="es-E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ts val="2200"/>
              </a:lnSpc>
              <a:spcBef>
                <a:spcPct val="20000"/>
              </a:spcBef>
              <a:spcAft>
                <a:spcPct val="0"/>
              </a:spcAft>
              <a:buClr>
                <a:prstClr val="black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s-E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SzTx/>
              <a:buFontTx/>
              <a:buChar char="-"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SzTx/>
              <a:buFontTx/>
              <a:buNone/>
              <a:tabLst/>
              <a:defRPr/>
            </a:pPr>
            <a:endParaRPr kumimoji="0" lang="es-ES" sz="14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Trebuchet MS" pitchFamily="34" charset="0"/>
              <a:ea typeface="+mn-ea"/>
              <a:cs typeface="Arial" charset="0"/>
            </a:endParaRPr>
          </a:p>
        </p:txBody>
      </p:sp>
      <p:sp>
        <p:nvSpPr>
          <p:cNvPr id="12" name="9 CuadroTexto">
            <a:extLst>
              <a:ext uri="{FF2B5EF4-FFF2-40B4-BE49-F238E27FC236}">
                <a16:creationId xmlns:a16="http://schemas.microsoft.com/office/drawing/2014/main" id="{B332471E-FE1E-D62D-0799-21C67F597742}"/>
              </a:ext>
            </a:extLst>
          </p:cNvPr>
          <p:cNvSpPr txBox="1"/>
          <p:nvPr/>
        </p:nvSpPr>
        <p:spPr>
          <a:xfrm>
            <a:off x="4676255" y="5740178"/>
            <a:ext cx="2880000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rgbClr val="2D2D8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69 variables </a:t>
            </a:r>
            <a:r>
              <a:rPr kumimoji="0" lang="es-E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2D2D8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d’exposition</a:t>
            </a:r>
            <a:endParaRPr kumimoji="0" lang="es-ES" sz="1600" b="1" i="0" u="none" strike="noStrike" kern="0" cap="none" spc="0" normalizeH="0" baseline="0" noProof="0" dirty="0">
              <a:ln>
                <a:noFill/>
              </a:ln>
              <a:solidFill>
                <a:srgbClr val="2D2D8A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13" name="2 Marcador de contenido">
            <a:extLst>
              <a:ext uri="{FF2B5EF4-FFF2-40B4-BE49-F238E27FC236}">
                <a16:creationId xmlns:a16="http://schemas.microsoft.com/office/drawing/2014/main" id="{A4FB88D0-3897-1780-5990-B89F89E4FC95}"/>
              </a:ext>
            </a:extLst>
          </p:cNvPr>
          <p:cNvSpPr txBox="1">
            <a:spLocks/>
          </p:cNvSpPr>
          <p:nvPr/>
        </p:nvSpPr>
        <p:spPr bwMode="auto">
          <a:xfrm>
            <a:off x="8165649" y="1004608"/>
            <a:ext cx="3780000" cy="4899802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chemeClr val="accent6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q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Blip>
                <a:blip r:embed="rId2"/>
              </a:buBlip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ysClr val="windowText" lastClr="000000">
                  <a:lumMod val="75000"/>
                  <a:lumOff val="25000"/>
                </a:sysClr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rgbClr val="2D2D8A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Exposome interne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ysClr val="windowText" lastClr="000000">
                  <a:lumMod val="75000"/>
                  <a:lumOff val="25000"/>
                </a:sysClr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600" b="1" i="0" u="none" strike="noStrike" kern="0" cap="none" spc="0" normalizeH="0" baseline="0" noProof="0" dirty="0">
              <a:ln>
                <a:noFill/>
              </a:ln>
              <a:solidFill>
                <a:srgbClr val="2D2D8A">
                  <a:lumMod val="75000"/>
                </a:srgb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ysClr val="windowText" lastClr="000000">
                  <a:lumMod val="75000"/>
                  <a:lumOff val="25000"/>
                </a:sysClr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600" b="1" i="0" u="none" strike="noStrike" kern="0" cap="none" spc="0" normalizeH="0" baseline="0" noProof="0" dirty="0">
              <a:ln>
                <a:noFill/>
              </a:ln>
              <a:solidFill>
                <a:srgbClr val="2D2D8A">
                  <a:lumMod val="75000"/>
                </a:srgb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Polluants organiques persistants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– PCBs, OCs, PBDEs, PFASs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Pesticides </a:t>
            </a: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organophosphorés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Phtalates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Phénols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–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Bisphenol A, Parabens, Triclosan, Benzophenone-3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Métaux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- </a:t>
            </a: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</a:t>
            </a:r>
            <a:r>
              <a:rPr kumimoji="0" lang="fr-FR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ercure</a:t>
            </a: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Plomb, Cadmium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Fumée du tabac </a:t>
            </a:r>
            <a:endParaRPr kumimoji="0" lang="fr-FR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15 CuadroTexto">
            <a:extLst>
              <a:ext uri="{FF2B5EF4-FFF2-40B4-BE49-F238E27FC236}">
                <a16:creationId xmlns:a16="http://schemas.microsoft.com/office/drawing/2014/main" id="{E4D3419E-9EB1-C58D-15FD-9F64EDC4DDB0}"/>
              </a:ext>
            </a:extLst>
          </p:cNvPr>
          <p:cNvSpPr txBox="1"/>
          <p:nvPr/>
        </p:nvSpPr>
        <p:spPr>
          <a:xfrm>
            <a:off x="8643247" y="5726803"/>
            <a:ext cx="2880000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rgbClr val="2D2D8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99 variables </a:t>
            </a:r>
            <a:r>
              <a:rPr kumimoji="0" lang="es-E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2D2D8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d’exposition</a:t>
            </a:r>
            <a:endParaRPr kumimoji="0" lang="es-ES" sz="1600" b="1" i="0" u="none" strike="noStrike" kern="0" cap="none" spc="0" normalizeH="0" baseline="0" noProof="0" dirty="0">
              <a:ln>
                <a:noFill/>
              </a:ln>
              <a:solidFill>
                <a:srgbClr val="2D2D8A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238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E0D24D7A-041A-401A-9190-7453B0F0AB15}"/>
              </a:ext>
            </a:extLst>
          </p:cNvPr>
          <p:cNvSpPr/>
          <p:nvPr/>
        </p:nvSpPr>
        <p:spPr>
          <a:xfrm>
            <a:off x="10200456" y="3212976"/>
            <a:ext cx="1800200" cy="22322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477C42-A19B-4114-B636-84943457B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 sz="4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Paramètres de santé d’intérêt</a:t>
            </a:r>
          </a:p>
        </p:txBody>
      </p:sp>
      <p:sp>
        <p:nvSpPr>
          <p:cNvPr id="14" name="CuadroTexto 4">
            <a:extLst>
              <a:ext uri="{FF2B5EF4-FFF2-40B4-BE49-F238E27FC236}">
                <a16:creationId xmlns:a16="http://schemas.microsoft.com/office/drawing/2014/main" id="{6F9E4CD5-7C90-4EA2-89EC-643968047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351" y="4716463"/>
            <a:ext cx="3463925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Santé respiratoire </a:t>
            </a:r>
            <a:r>
              <a:rPr kumimoji="0" lang="fr-FR" alt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</a:t>
            </a:r>
            <a:r>
              <a:rPr kumimoji="0" lang="fr-FR" altLang="fr-FR" sz="1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Asthme</a:t>
            </a:r>
            <a:r>
              <a:rPr kumimoji="0" lang="fr-FR" alt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sifflement, fonction pulmonaire</a:t>
            </a:r>
          </a:p>
        </p:txBody>
      </p:sp>
      <p:pic>
        <p:nvPicPr>
          <p:cNvPr id="15" name="Imagen 7">
            <a:extLst>
              <a:ext uri="{FF2B5EF4-FFF2-40B4-BE49-F238E27FC236}">
                <a16:creationId xmlns:a16="http://schemas.microsoft.com/office/drawing/2014/main" id="{909B7E07-EEC5-4FC7-AEE0-07E9E32956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01" y="1268413"/>
            <a:ext cx="1223962" cy="12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ángulo 8">
            <a:extLst>
              <a:ext uri="{FF2B5EF4-FFF2-40B4-BE49-F238E27FC236}">
                <a16:creationId xmlns:a16="http://schemas.microsoft.com/office/drawing/2014/main" id="{AB0721C3-2FDE-411A-916B-9185F3C4C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3301" y="1444625"/>
            <a:ext cx="3365500" cy="880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Issues de grossesse </a:t>
            </a:r>
            <a:r>
              <a:rPr kumimoji="0" lang="fr-FR" alt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</a:t>
            </a:r>
            <a:r>
              <a:rPr kumimoji="0" lang="fr-FR" altLang="fr-FR" sz="1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Poids de naissance</a:t>
            </a:r>
            <a:r>
              <a:rPr kumimoji="0" lang="fr-FR" alt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durée de gestation</a:t>
            </a:r>
          </a:p>
        </p:txBody>
      </p:sp>
      <p:pic>
        <p:nvPicPr>
          <p:cNvPr id="17" name="Imagen 9">
            <a:extLst>
              <a:ext uri="{FF2B5EF4-FFF2-40B4-BE49-F238E27FC236}">
                <a16:creationId xmlns:a16="http://schemas.microsoft.com/office/drawing/2014/main" id="{33758FF5-4DE3-4A9F-9FA6-4D65BE46E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6" t="5318" r="40340" b="1694"/>
          <a:stretch>
            <a:fillRect/>
          </a:stretch>
        </p:blipFill>
        <p:spPr bwMode="auto">
          <a:xfrm>
            <a:off x="703213" y="2781300"/>
            <a:ext cx="792163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ángulo 10">
            <a:extLst>
              <a:ext uri="{FF2B5EF4-FFF2-40B4-BE49-F238E27FC236}">
                <a16:creationId xmlns:a16="http://schemas.microsoft.com/office/drawing/2014/main" id="{8ED44AB8-47EE-40A3-B150-DCE9B9022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7913" y="2973388"/>
            <a:ext cx="3544888" cy="880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Anthropométrie</a:t>
            </a:r>
            <a:r>
              <a:rPr kumimoji="0" lang="fr-FR" alt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Poids, taille, </a:t>
            </a:r>
            <a:r>
              <a:rPr kumimoji="0" lang="fr-FR" altLang="fr-FR" sz="1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IMC</a:t>
            </a:r>
            <a:r>
              <a:rPr kumimoji="0" lang="fr-FR" alt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circonférence abdominale…</a:t>
            </a:r>
          </a:p>
        </p:txBody>
      </p:sp>
      <p:pic>
        <p:nvPicPr>
          <p:cNvPr id="19" name="Picture 6" descr="girl being checked.">
            <a:hlinkClick r:id="rId4"/>
            <a:extLst>
              <a:ext uri="{FF2B5EF4-FFF2-40B4-BE49-F238E27FC236}">
                <a16:creationId xmlns:a16="http://schemas.microsoft.com/office/drawing/2014/main" id="{8387005C-438C-43B7-9E1A-B79FB5612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588" y="2951163"/>
            <a:ext cx="1252538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ángulo 12">
            <a:extLst>
              <a:ext uri="{FF2B5EF4-FFF2-40B4-BE49-F238E27FC236}">
                <a16:creationId xmlns:a16="http://schemas.microsoft.com/office/drawing/2014/main" id="{5594C016-A699-439F-AA6F-E05A3BE1E7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4251" y="2909888"/>
            <a:ext cx="3063875" cy="88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Pression artérielle </a:t>
            </a:r>
            <a:r>
              <a:rPr kumimoji="0" lang="fr-FR" alt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Systolique et diastolique</a:t>
            </a:r>
          </a:p>
        </p:txBody>
      </p:sp>
      <p:pic>
        <p:nvPicPr>
          <p:cNvPr id="21" name="Imagen 13">
            <a:extLst>
              <a:ext uri="{FF2B5EF4-FFF2-40B4-BE49-F238E27FC236}">
                <a16:creationId xmlns:a16="http://schemas.microsoft.com/office/drawing/2014/main" id="{FBE91EB8-95E9-42F3-A6CF-37E7F84630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4560888"/>
            <a:ext cx="1714500" cy="127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ángulo 14">
            <a:extLst>
              <a:ext uri="{FF2B5EF4-FFF2-40B4-BE49-F238E27FC236}">
                <a16:creationId xmlns:a16="http://schemas.microsoft.com/office/drawing/2014/main" id="{269B30DB-9DCE-47A5-94C2-ED8130DD55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3538" y="4713288"/>
            <a:ext cx="3556000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Neurodéveloppement</a:t>
            </a:r>
            <a:r>
              <a:rPr kumimoji="0" lang="fr-FR" alt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Cognition, langage, comportement</a:t>
            </a:r>
          </a:p>
        </p:txBody>
      </p:sp>
      <p:pic>
        <p:nvPicPr>
          <p:cNvPr id="23" name="Imagen 15">
            <a:extLst>
              <a:ext uri="{FF2B5EF4-FFF2-40B4-BE49-F238E27FC236}">
                <a16:creationId xmlns:a16="http://schemas.microsoft.com/office/drawing/2014/main" id="{2E2E0876-8CC3-4FEC-A5CA-ADC994C14D1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FEEEE"/>
              </a:clrFrom>
              <a:clrTo>
                <a:srgbClr val="EFEE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788" y="4648200"/>
            <a:ext cx="792163" cy="98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Accolade fermante 23">
            <a:extLst>
              <a:ext uri="{FF2B5EF4-FFF2-40B4-BE49-F238E27FC236}">
                <a16:creationId xmlns:a16="http://schemas.microsoft.com/office/drawing/2014/main" id="{FECC7DE0-0279-4385-9036-3EAAB3579270}"/>
              </a:ext>
            </a:extLst>
          </p:cNvPr>
          <p:cNvSpPr/>
          <p:nvPr/>
        </p:nvSpPr>
        <p:spPr>
          <a:xfrm>
            <a:off x="9528126" y="2636912"/>
            <a:ext cx="584446" cy="3384376"/>
          </a:xfrm>
          <a:prstGeom prst="rightBrac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FA340F4-79F2-4567-9F86-AF2B40D08AA7}"/>
              </a:ext>
            </a:extLst>
          </p:cNvPr>
          <p:cNvSpPr txBox="1"/>
          <p:nvPr/>
        </p:nvSpPr>
        <p:spPr>
          <a:xfrm>
            <a:off x="10091984" y="3607680"/>
            <a:ext cx="20745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 l’âge de 6-11 ans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Examen et questionnaires standardisés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81257C6-C34F-4368-AF2B-F3225ABA9F95}"/>
              </a:ext>
            </a:extLst>
          </p:cNvPr>
          <p:cNvSpPr/>
          <p:nvPr/>
        </p:nvSpPr>
        <p:spPr>
          <a:xfrm>
            <a:off x="79513" y="6003235"/>
            <a:ext cx="1769165" cy="775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711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4" grpId="0" animBg="1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A3CE6A-CE91-46C9-8EA8-4233AC2C3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 sz="4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Structure de la corrélation de l’</a:t>
            </a:r>
            <a:r>
              <a:rPr lang="fr-FR" sz="4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exposome</a:t>
            </a:r>
            <a:r>
              <a:rPr lang="fr-FR" sz="4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fr-FR" sz="4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fr-FR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Exposome</a:t>
            </a:r>
            <a:r>
              <a:rPr lang="fr-FR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postnatal, n=1301) </a:t>
            </a:r>
            <a:endParaRPr lang="fr-FR" sz="4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0347CEE-0763-4392-A0FD-C7E2314D0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0" t="20033" r="30901" b="15567"/>
          <a:stretch>
            <a:fillRect/>
          </a:stretch>
        </p:blipFill>
        <p:spPr bwMode="auto">
          <a:xfrm>
            <a:off x="2050775" y="856800"/>
            <a:ext cx="6841976" cy="5116745"/>
          </a:xfrm>
          <a:prstGeom prst="ellips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2906A39-0D8D-4055-83BE-C1A0C3F67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79" t="20033" r="14363" b="42947"/>
          <a:stretch>
            <a:fillRect/>
          </a:stretch>
        </p:blipFill>
        <p:spPr bwMode="auto">
          <a:xfrm>
            <a:off x="9540822" y="1132845"/>
            <a:ext cx="2442400" cy="428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7 CuadroTexto">
            <a:extLst>
              <a:ext uri="{FF2B5EF4-FFF2-40B4-BE49-F238E27FC236}">
                <a16:creationId xmlns:a16="http://schemas.microsoft.com/office/drawing/2014/main" id="{7E88DEFB-E2D5-4CE1-8901-F5AC6781F7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4878" y="5402627"/>
            <a:ext cx="181684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fr-FR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Tamayo-</a:t>
            </a:r>
            <a:r>
              <a:rPr kumimoji="0" lang="es-ES_tradnl" altLang="fr-F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Uria</a:t>
            </a:r>
            <a:r>
              <a:rPr kumimoji="0" lang="es-ES_tradnl" altLang="fr-FR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 2018</a:t>
            </a:r>
            <a:endParaRPr kumimoji="0" lang="en-GB" altLang="fr-FR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37999E5B-05AF-40C0-AE0F-BD959CEC8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1584" y="6092430"/>
            <a:ext cx="7927459" cy="569913"/>
          </a:xfrm>
          <a:solidFill>
            <a:srgbClr val="E6F6F6"/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anchor="ctr">
            <a:noAutofit/>
          </a:bodyPr>
          <a:lstStyle/>
          <a:p>
            <a:pPr algn="ctr">
              <a:buFont typeface="Wingdings" pitchFamily="2" charset="2"/>
              <a:buNone/>
              <a:defRPr/>
            </a:pP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Corrélations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intra-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famille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élevées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/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Corrélations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inter-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famille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faibles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60117E-42F6-45A7-A0AE-BE16775F886F}"/>
              </a:ext>
            </a:extLst>
          </p:cNvPr>
          <p:cNvSpPr/>
          <p:nvPr/>
        </p:nvSpPr>
        <p:spPr>
          <a:xfrm>
            <a:off x="79513" y="6003235"/>
            <a:ext cx="1769165" cy="775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9945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01896E-E4DF-44D6-B9F7-EE29E9D33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 sz="4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Etudier les associations entre exposome et santé : </a:t>
            </a:r>
            <a:br>
              <a:rPr lang="fr-FR" sz="4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 réel défi statistique</a:t>
            </a:r>
            <a:endParaRPr lang="fr-FR" sz="4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DF894AEC-2F03-4821-849B-3A36D515766E}"/>
              </a:ext>
            </a:extLst>
          </p:cNvPr>
          <p:cNvSpPr/>
          <p:nvPr/>
        </p:nvSpPr>
        <p:spPr>
          <a:xfrm>
            <a:off x="4694637" y="1798011"/>
            <a:ext cx="2808312" cy="1143000"/>
          </a:xfrm>
          <a:prstGeom prst="ellipse">
            <a:avLst/>
          </a:prstGeom>
          <a:solidFill>
            <a:srgbClr val="FFE07D"/>
          </a:solidFill>
          <a:ln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Correlations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élevées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6CFBAF4-CB73-4ABD-84D7-099D56E00932}"/>
              </a:ext>
            </a:extLst>
          </p:cNvPr>
          <p:cNvSpPr/>
          <p:nvPr/>
        </p:nvSpPr>
        <p:spPr>
          <a:xfrm>
            <a:off x="7717677" y="4434336"/>
            <a:ext cx="2808312" cy="1143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Interaction ?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A1B3A954-1D09-4BC1-8804-0922E3685B4E}"/>
              </a:ext>
            </a:extLst>
          </p:cNvPr>
          <p:cNvSpPr/>
          <p:nvPr/>
        </p:nvSpPr>
        <p:spPr>
          <a:xfrm>
            <a:off x="645040" y="1640422"/>
            <a:ext cx="2808312" cy="1143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Grande dimension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(~200 expositions)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0205241-8025-4BD0-913F-EE1C3AAD1F18}"/>
              </a:ext>
            </a:extLst>
          </p:cNvPr>
          <p:cNvSpPr/>
          <p:nvPr/>
        </p:nvSpPr>
        <p:spPr>
          <a:xfrm>
            <a:off x="1005080" y="4528790"/>
            <a:ext cx="2808312" cy="1143000"/>
          </a:xfrm>
          <a:prstGeom prst="ellipse">
            <a:avLst/>
          </a:prstGeom>
          <a:solidFill>
            <a:srgbClr val="BA8CDC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Etude multi-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centrique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(6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cohortes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8BE5843F-45CB-4120-9742-79CB04FBDCBE}"/>
              </a:ext>
            </a:extLst>
          </p:cNvPr>
          <p:cNvSpPr/>
          <p:nvPr/>
        </p:nvSpPr>
        <p:spPr>
          <a:xfrm>
            <a:off x="8133872" y="1484784"/>
            <a:ext cx="2808312" cy="1143000"/>
          </a:xfrm>
          <a:prstGeom prst="ellipse">
            <a:avLst/>
          </a:prstGeom>
          <a:solidFill>
            <a:srgbClr val="8BE1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Expositions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répétées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grossesse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/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enfance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5B681B4-C962-4F5A-8F84-220D91AF310D}"/>
              </a:ext>
            </a:extLst>
          </p:cNvPr>
          <p:cNvSpPr/>
          <p:nvPr/>
        </p:nvSpPr>
        <p:spPr>
          <a:xfrm>
            <a:off x="8760296" y="3084606"/>
            <a:ext cx="2808312" cy="1143000"/>
          </a:xfrm>
          <a:prstGeom prst="ellipse">
            <a:avLst/>
          </a:prstGeom>
          <a:solidFill>
            <a:srgbClr val="C2C2C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Faible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effectif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(n=1301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mères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-enfants)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1B11CA57-A479-4E94-A2FC-DE44BD61EC2B}"/>
              </a:ext>
            </a:extLst>
          </p:cNvPr>
          <p:cNvSpPr/>
          <p:nvPr/>
        </p:nvSpPr>
        <p:spPr>
          <a:xfrm>
            <a:off x="1756080" y="3084606"/>
            <a:ext cx="2808312" cy="1143000"/>
          </a:xfrm>
          <a:prstGeom prst="ellipse">
            <a:avLst/>
          </a:prstGeom>
          <a:solidFill>
            <a:srgbClr val="FF7D7D"/>
          </a:solidFill>
          <a:ln>
            <a:solidFill>
              <a:srgbClr val="B43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Données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manquantes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D1E67A22-3F7B-4ED6-96A8-8D0AB1BD365E}"/>
              </a:ext>
            </a:extLst>
          </p:cNvPr>
          <p:cNvSpPr/>
          <p:nvPr/>
        </p:nvSpPr>
        <p:spPr>
          <a:xfrm>
            <a:off x="4258058" y="4973569"/>
            <a:ext cx="2808312" cy="1143000"/>
          </a:xfrm>
          <a:prstGeom prst="ellipse">
            <a:avLst/>
          </a:prstGeom>
          <a:solidFill>
            <a:srgbClr val="9A9ADE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Association non-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linéaire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?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A4802240-A162-49DD-9486-C4D595127199}"/>
              </a:ext>
            </a:extLst>
          </p:cNvPr>
          <p:cNvSpPr/>
          <p:nvPr/>
        </p:nvSpPr>
        <p:spPr>
          <a:xfrm>
            <a:off x="5183726" y="3385790"/>
            <a:ext cx="2808312" cy="1143000"/>
          </a:xfrm>
          <a:prstGeom prst="ellipse">
            <a:avLst/>
          </a:prstGeom>
          <a:solidFill>
            <a:srgbClr val="E292D8"/>
          </a:solidFill>
          <a:ln>
            <a:solidFill>
              <a:srgbClr val="7030A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Variables continues vs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categorielles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6B2AE3-DAD0-4AD9-A545-E9A8384F8C2A}"/>
              </a:ext>
            </a:extLst>
          </p:cNvPr>
          <p:cNvSpPr/>
          <p:nvPr/>
        </p:nvSpPr>
        <p:spPr>
          <a:xfrm>
            <a:off x="79513" y="6003235"/>
            <a:ext cx="1769165" cy="775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3257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redondeado 13">
            <a:extLst>
              <a:ext uri="{FF2B5EF4-FFF2-40B4-BE49-F238E27FC236}">
                <a16:creationId xmlns:a16="http://schemas.microsoft.com/office/drawing/2014/main" id="{51226109-7F83-49CD-B3CF-E68C3D3228EF}"/>
              </a:ext>
            </a:extLst>
          </p:cNvPr>
          <p:cNvSpPr/>
          <p:nvPr/>
        </p:nvSpPr>
        <p:spPr>
          <a:xfrm>
            <a:off x="4329817" y="2272612"/>
            <a:ext cx="3714160" cy="3651109"/>
          </a:xfrm>
          <a:prstGeom prst="roundRect">
            <a:avLst/>
          </a:prstGeom>
          <a:solidFill>
            <a:srgbClr val="E6F6F6"/>
          </a:solidFill>
          <a:ln w="12700" cap="flat" cmpd="sng" algn="ctr">
            <a:solidFill>
              <a:srgbClr val="208E8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mbria"/>
              <a:ea typeface="+mn-ea"/>
              <a:cs typeface="Arial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4294F7D-413C-4FCE-B8F4-D70B4794D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68" y="7938"/>
            <a:ext cx="11463064" cy="1143000"/>
          </a:xfrm>
        </p:spPr>
        <p:txBody>
          <a:bodyPr/>
          <a:lstStyle/>
          <a:p>
            <a:pPr algn="l"/>
            <a:r>
              <a:rPr lang="es-ES_tradnl" sz="3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Etudier</a:t>
            </a:r>
            <a:r>
              <a:rPr lang="es-ES_tradnl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les </a:t>
            </a:r>
            <a:r>
              <a:rPr lang="es-ES_tradnl" sz="3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liens</a:t>
            </a:r>
            <a:r>
              <a:rPr lang="es-ES_tradnl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entre </a:t>
            </a:r>
            <a:r>
              <a:rPr lang="es-ES_tradnl" sz="3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exposome</a:t>
            </a:r>
            <a:r>
              <a:rPr lang="es-ES_tradnl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et </a:t>
            </a:r>
            <a:r>
              <a:rPr lang="es-ES_tradnl" sz="3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santé</a:t>
            </a:r>
            <a:r>
              <a:rPr lang="es-ES_tradnl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br>
              <a:rPr lang="es-ES_tradnl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Différentes approches pour différents objectifs</a:t>
            </a:r>
            <a:endParaRPr lang="fr-FR" sz="3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ángulo redondeado 2">
            <a:extLst>
              <a:ext uri="{FF2B5EF4-FFF2-40B4-BE49-F238E27FC236}">
                <a16:creationId xmlns:a16="http://schemas.microsoft.com/office/drawing/2014/main" id="{DCF56CEA-8850-4015-98B1-FB0D28885E1D}"/>
              </a:ext>
            </a:extLst>
          </p:cNvPr>
          <p:cNvSpPr/>
          <p:nvPr/>
        </p:nvSpPr>
        <p:spPr>
          <a:xfrm>
            <a:off x="197173" y="2272613"/>
            <a:ext cx="3895953" cy="3651109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12700" cap="flat" cmpd="sng" algn="ctr">
            <a:solidFill>
              <a:srgbClr val="208E8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mbria"/>
              <a:ea typeface="+mn-ea"/>
              <a:cs typeface="Arial" charset="0"/>
            </a:endParaRPr>
          </a:p>
        </p:txBody>
      </p:sp>
      <p:sp>
        <p:nvSpPr>
          <p:cNvPr id="13" name="Rectángulo redondeado 13">
            <a:extLst>
              <a:ext uri="{FF2B5EF4-FFF2-40B4-BE49-F238E27FC236}">
                <a16:creationId xmlns:a16="http://schemas.microsoft.com/office/drawing/2014/main" id="{772EC19E-8CB1-43B5-B8DD-FEB2932DB983}"/>
              </a:ext>
            </a:extLst>
          </p:cNvPr>
          <p:cNvSpPr/>
          <p:nvPr/>
        </p:nvSpPr>
        <p:spPr>
          <a:xfrm>
            <a:off x="8280667" y="2272613"/>
            <a:ext cx="3714160" cy="3651109"/>
          </a:xfrm>
          <a:prstGeom prst="roundRect">
            <a:avLst/>
          </a:prstGeom>
          <a:solidFill>
            <a:srgbClr val="E6F6F6"/>
          </a:solidFill>
          <a:ln w="12700" cap="flat" cmpd="sng" algn="ctr">
            <a:solidFill>
              <a:srgbClr val="208E8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mbria"/>
              <a:ea typeface="+mn-ea"/>
              <a:cs typeface="Arial" charset="0"/>
            </a:endParaRP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4707221F-1C9B-4D3C-A5B9-3A0ED7D21D6D}"/>
              </a:ext>
            </a:extLst>
          </p:cNvPr>
          <p:cNvSpPr txBox="1">
            <a:spLocks/>
          </p:cNvSpPr>
          <p:nvPr/>
        </p:nvSpPr>
        <p:spPr>
          <a:xfrm>
            <a:off x="8381226" y="2360065"/>
            <a:ext cx="3475833" cy="24328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 Condensed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 Condensed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 Condensed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 Condensed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Roboto Condensed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5BDBC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Clustering </a:t>
            </a:r>
          </a:p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5BDBC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5BDBC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5BDBC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Pour identifier des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groupes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sujets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qui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partagent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profils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d’expositions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similaires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5BDBC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800" dirty="0">
              <a:solidFill>
                <a:srgbClr val="000000">
                  <a:lumMod val="85000"/>
                  <a:lumOff val="15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5BDBC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800" dirty="0">
              <a:solidFill>
                <a:srgbClr val="000000">
                  <a:lumMod val="85000"/>
                  <a:lumOff val="15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5BDBC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800" dirty="0">
              <a:solidFill>
                <a:srgbClr val="000000">
                  <a:lumMod val="85000"/>
                  <a:lumOff val="15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Bef>
                <a:spcPts val="0"/>
              </a:spcBef>
              <a:buClr>
                <a:srgbClr val="55BDBC"/>
              </a:buClr>
            </a:pPr>
            <a:r>
              <a:rPr lang="en-US" altLang="fr-FR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Ex : ACP, classification </a:t>
            </a:r>
            <a:r>
              <a:rPr lang="en-US" altLang="fr-FR" sz="16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hierarchique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Rectángulo 14">
            <a:extLst>
              <a:ext uri="{FF2B5EF4-FFF2-40B4-BE49-F238E27FC236}">
                <a16:creationId xmlns:a16="http://schemas.microsoft.com/office/drawing/2014/main" id="{4225B25A-5CAC-41C8-91D4-E29F8C36FB24}"/>
              </a:ext>
            </a:extLst>
          </p:cNvPr>
          <p:cNvSpPr/>
          <p:nvPr/>
        </p:nvSpPr>
        <p:spPr>
          <a:xfrm>
            <a:off x="197173" y="2452057"/>
            <a:ext cx="3846919" cy="3153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55BDBC"/>
              </a:buClr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Exposome-wide association study </a:t>
            </a:r>
          </a:p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55BDBC"/>
              </a:buClr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ExWAS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</a:p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55BDBC"/>
              </a:buClr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55BDBC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Pour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estimer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les associations exposition-par-exposition</a:t>
            </a:r>
          </a:p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55BDBC"/>
              </a:buClr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  <a:buClr>
                <a:srgbClr val="55BDBC"/>
              </a:buClr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Ex :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Modèles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de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Régression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avec correction pour les tests multiples</a:t>
            </a:r>
          </a:p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55BDBC"/>
              </a:buClr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Rectángulo 15">
            <a:extLst>
              <a:ext uri="{FF2B5EF4-FFF2-40B4-BE49-F238E27FC236}">
                <a16:creationId xmlns:a16="http://schemas.microsoft.com/office/drawing/2014/main" id="{9DB64504-4C33-482C-B99A-E30186544E95}"/>
              </a:ext>
            </a:extLst>
          </p:cNvPr>
          <p:cNvSpPr/>
          <p:nvPr/>
        </p:nvSpPr>
        <p:spPr>
          <a:xfrm>
            <a:off x="4511824" y="2442517"/>
            <a:ext cx="3295462" cy="27431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55BDBC"/>
              </a:buClr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Sélection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variables</a:t>
            </a:r>
          </a:p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55BDBC"/>
              </a:buClr>
              <a:buSzTx/>
              <a:buFontTx/>
              <a:buNone/>
              <a:tabLst/>
              <a:defRPr/>
            </a:pPr>
            <a:endParaRPr kumimoji="0" lang="en-US" sz="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55BDBC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Pour identifier les expositions qui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prédisent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au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mieux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paramètre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santé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d’intérêt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obtenir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des estimations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ajustées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sur les co-expositions</a:t>
            </a:r>
          </a:p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55BDBC"/>
              </a:buClr>
              <a:buSzTx/>
              <a:buFontTx/>
              <a:buNone/>
              <a:tabLst/>
              <a:defRPr/>
            </a:pPr>
            <a:endParaRPr kumimoji="0" lang="en-US" sz="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55BDBC"/>
              </a:buClr>
              <a:buSzTx/>
              <a:buFontTx/>
              <a:buNone/>
              <a:tabLst/>
              <a:defRPr/>
            </a:pPr>
            <a:endParaRPr kumimoji="0" lang="en-US" sz="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  <a:buClr>
                <a:srgbClr val="55BDBC"/>
              </a:buClr>
            </a:pPr>
            <a:r>
              <a:rPr lang="es-ES_tradnl" sz="1600" spc="-1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Ex : Lasso, </a:t>
            </a:r>
            <a:r>
              <a:rPr lang="es-ES_tradnl" sz="1600" spc="-1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Elastic</a:t>
            </a:r>
            <a:r>
              <a:rPr lang="es-ES_tradnl" sz="1600" spc="-1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Net, … </a:t>
            </a:r>
          </a:p>
        </p:txBody>
      </p:sp>
      <p:sp>
        <p:nvSpPr>
          <p:cNvPr id="22" name="CuadroTexto 14">
            <a:extLst>
              <a:ext uri="{FF2B5EF4-FFF2-40B4-BE49-F238E27FC236}">
                <a16:creationId xmlns:a16="http://schemas.microsoft.com/office/drawing/2014/main" id="{4B2C3FFF-8523-461F-BAAF-94FF2CAF489F}"/>
              </a:ext>
            </a:extLst>
          </p:cNvPr>
          <p:cNvSpPr txBox="1"/>
          <p:nvPr/>
        </p:nvSpPr>
        <p:spPr>
          <a:xfrm>
            <a:off x="1300406" y="145096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/>
              <a:t>Mono-exposition</a:t>
            </a:r>
          </a:p>
        </p:txBody>
      </p:sp>
      <p:sp>
        <p:nvSpPr>
          <p:cNvPr id="23" name="CuadroTexto 15">
            <a:extLst>
              <a:ext uri="{FF2B5EF4-FFF2-40B4-BE49-F238E27FC236}">
                <a16:creationId xmlns:a16="http://schemas.microsoft.com/office/drawing/2014/main" id="{87848877-591C-4341-9B75-4C2E27422CC7}"/>
              </a:ext>
            </a:extLst>
          </p:cNvPr>
          <p:cNvSpPr txBox="1"/>
          <p:nvPr/>
        </p:nvSpPr>
        <p:spPr>
          <a:xfrm>
            <a:off x="7122841" y="1450968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/>
              <a:t>Multi-exposition</a:t>
            </a:r>
          </a:p>
        </p:txBody>
      </p:sp>
      <p:sp>
        <p:nvSpPr>
          <p:cNvPr id="24" name="Abrir corchete 17">
            <a:extLst>
              <a:ext uri="{FF2B5EF4-FFF2-40B4-BE49-F238E27FC236}">
                <a16:creationId xmlns:a16="http://schemas.microsoft.com/office/drawing/2014/main" id="{F8F87257-F614-4402-B6A8-C8AB2AFEB0CA}"/>
              </a:ext>
            </a:extLst>
          </p:cNvPr>
          <p:cNvSpPr/>
          <p:nvPr/>
        </p:nvSpPr>
        <p:spPr>
          <a:xfrm rot="5400000">
            <a:off x="2101629" y="411897"/>
            <a:ext cx="118750" cy="3084944"/>
          </a:xfrm>
          <a:prstGeom prst="leftBracke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25" name="Abrir corchete 18">
            <a:extLst>
              <a:ext uri="{FF2B5EF4-FFF2-40B4-BE49-F238E27FC236}">
                <a16:creationId xmlns:a16="http://schemas.microsoft.com/office/drawing/2014/main" id="{10F2CFFE-B832-40E6-A048-E70886068361}"/>
              </a:ext>
            </a:extLst>
          </p:cNvPr>
          <p:cNvSpPr/>
          <p:nvPr/>
        </p:nvSpPr>
        <p:spPr>
          <a:xfrm rot="5400000">
            <a:off x="7908022" y="-1503310"/>
            <a:ext cx="116639" cy="6917467"/>
          </a:xfrm>
          <a:prstGeom prst="leftBracke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B41BD8-6F50-412E-A19E-BE93AB5B213E}"/>
              </a:ext>
            </a:extLst>
          </p:cNvPr>
          <p:cNvSpPr/>
          <p:nvPr/>
        </p:nvSpPr>
        <p:spPr>
          <a:xfrm>
            <a:off x="79513" y="6003235"/>
            <a:ext cx="1769165" cy="775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41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3" grpId="0" animBg="1"/>
      <p:bldP spid="14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0C6929-24BF-4075-B177-528700C15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 sz="4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Exposome</a:t>
            </a:r>
            <a:r>
              <a:rPr lang="fr-FR" sz="4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et santé de l’enfant</a:t>
            </a:r>
            <a:endParaRPr lang="fr-FR" sz="4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EE0972C3-0FD4-419F-8169-60134806585F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2750621" y="5306327"/>
            <a:ext cx="1441027" cy="25093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B6A7CCAE-C695-47C5-9264-08DD826721AE}"/>
              </a:ext>
            </a:extLst>
          </p:cNvPr>
          <p:cNvCxnSpPr>
            <a:cxnSpLocks/>
          </p:cNvCxnSpPr>
          <p:nvPr/>
        </p:nvCxnSpPr>
        <p:spPr>
          <a:xfrm flipV="1">
            <a:off x="7306574" y="5238026"/>
            <a:ext cx="1387092" cy="31923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2C718A76-5C09-4564-81C0-F50EBD8F21ED}"/>
              </a:ext>
            </a:extLst>
          </p:cNvPr>
          <p:cNvSpPr/>
          <p:nvPr/>
        </p:nvSpPr>
        <p:spPr>
          <a:xfrm>
            <a:off x="8696739" y="1162958"/>
            <a:ext cx="2425148" cy="525600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Poids de naissance</a:t>
            </a: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1CF81000-A7A8-4DC2-90CD-2711B83AA6D4}"/>
              </a:ext>
            </a:extLst>
          </p:cNvPr>
          <p:cNvSpPr/>
          <p:nvPr/>
        </p:nvSpPr>
        <p:spPr>
          <a:xfrm>
            <a:off x="8696737" y="4718914"/>
            <a:ext cx="2425148" cy="525600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Indice de masse corporelle</a:t>
            </a: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701D5CD4-70C0-4D0A-9380-54ECB55421DE}"/>
              </a:ext>
            </a:extLst>
          </p:cNvPr>
          <p:cNvSpPr/>
          <p:nvPr/>
        </p:nvSpPr>
        <p:spPr>
          <a:xfrm>
            <a:off x="8696739" y="2634369"/>
            <a:ext cx="2425148" cy="525600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Pression artérielle</a:t>
            </a: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0AA234D1-A46B-44A2-B74C-920C43169938}"/>
              </a:ext>
            </a:extLst>
          </p:cNvPr>
          <p:cNvSpPr/>
          <p:nvPr/>
        </p:nvSpPr>
        <p:spPr>
          <a:xfrm>
            <a:off x="8696739" y="3376994"/>
            <a:ext cx="2425148" cy="525600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Fonction pulmonaire</a:t>
            </a: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B5C8196A-7081-410B-B2F9-C4A79376AB0D}"/>
              </a:ext>
            </a:extLst>
          </p:cNvPr>
          <p:cNvSpPr/>
          <p:nvPr/>
        </p:nvSpPr>
        <p:spPr>
          <a:xfrm>
            <a:off x="8696739" y="4036497"/>
            <a:ext cx="2425148" cy="525600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Allergie</a:t>
            </a: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3BA4F7FC-5520-4813-91F7-1393807CCC13}"/>
              </a:ext>
            </a:extLst>
          </p:cNvPr>
          <p:cNvSpPr/>
          <p:nvPr/>
        </p:nvSpPr>
        <p:spPr>
          <a:xfrm>
            <a:off x="8696738" y="1886094"/>
            <a:ext cx="2425148" cy="525600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Neurodéveloppement</a:t>
            </a: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0099C979-74CF-4317-9351-E6A6BB7DC056}"/>
              </a:ext>
            </a:extLst>
          </p:cNvPr>
          <p:cNvSpPr/>
          <p:nvPr/>
        </p:nvSpPr>
        <p:spPr>
          <a:xfrm>
            <a:off x="446400" y="1043832"/>
            <a:ext cx="2425148" cy="4920947"/>
          </a:xfrm>
          <a:prstGeom prst="roundRect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Exposome</a:t>
            </a: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charset="0"/>
            </a:endParaRPr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1027B520-76B3-4696-AC7A-C3D0F5A67934}"/>
              </a:ext>
            </a:extLst>
          </p:cNvPr>
          <p:cNvSpPr/>
          <p:nvPr/>
        </p:nvSpPr>
        <p:spPr>
          <a:xfrm>
            <a:off x="567326" y="2312280"/>
            <a:ext cx="2183295" cy="107736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Exposome</a:t>
            </a:r>
            <a:r>
              <a:rPr kumimoji="0" lang="fr-FR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 </a:t>
            </a:r>
          </a:p>
          <a:p>
            <a:pPr marL="0" marR="0" lvl="0" indent="0" algn="ctr" defTabSz="4572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urbain</a:t>
            </a:r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51A73348-4317-4F37-95E1-ABC13CE42700}"/>
              </a:ext>
            </a:extLst>
          </p:cNvPr>
          <p:cNvSpPr/>
          <p:nvPr/>
        </p:nvSpPr>
        <p:spPr>
          <a:xfrm>
            <a:off x="567325" y="3926879"/>
            <a:ext cx="2183296" cy="107686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Exposome</a:t>
            </a:r>
            <a:r>
              <a:rPr kumimoji="0" lang="fr-FR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 chimique</a:t>
            </a:r>
          </a:p>
        </p:txBody>
      </p: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3D572AE1-C32B-4B2D-8D91-592240F916CE}"/>
              </a:ext>
            </a:extLst>
          </p:cNvPr>
          <p:cNvCxnSpPr>
            <a:endCxn id="45" idx="1"/>
          </p:cNvCxnSpPr>
          <p:nvPr/>
        </p:nvCxnSpPr>
        <p:spPr>
          <a:xfrm flipV="1">
            <a:off x="2871546" y="4981714"/>
            <a:ext cx="5825191" cy="1128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BFDEDFF2-E7F2-4B05-8436-3E034793D0A9}"/>
              </a:ext>
            </a:extLst>
          </p:cNvPr>
          <p:cNvCxnSpPr/>
          <p:nvPr/>
        </p:nvCxnSpPr>
        <p:spPr>
          <a:xfrm flipV="1">
            <a:off x="2871548" y="2952589"/>
            <a:ext cx="5825191" cy="1128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59989038-3ECE-4B3B-A23D-156D20734A76}"/>
              </a:ext>
            </a:extLst>
          </p:cNvPr>
          <p:cNvCxnSpPr/>
          <p:nvPr/>
        </p:nvCxnSpPr>
        <p:spPr>
          <a:xfrm flipV="1">
            <a:off x="2871548" y="3653964"/>
            <a:ext cx="5825191" cy="1128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C9B6BE77-8FDC-4797-B9DF-008AAB8D118B}"/>
              </a:ext>
            </a:extLst>
          </p:cNvPr>
          <p:cNvCxnSpPr/>
          <p:nvPr/>
        </p:nvCxnSpPr>
        <p:spPr>
          <a:xfrm flipV="1">
            <a:off x="2871548" y="4341177"/>
            <a:ext cx="5825191" cy="1128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583555B0-994B-4AF9-8EB2-5ECAB3FC7FC4}"/>
              </a:ext>
            </a:extLst>
          </p:cNvPr>
          <p:cNvCxnSpPr/>
          <p:nvPr/>
        </p:nvCxnSpPr>
        <p:spPr>
          <a:xfrm flipV="1">
            <a:off x="2871546" y="2121499"/>
            <a:ext cx="5825191" cy="1128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E972C2BB-5AAC-4D88-A1C6-F843ED736B60}"/>
              </a:ext>
            </a:extLst>
          </p:cNvPr>
          <p:cNvCxnSpPr/>
          <p:nvPr/>
        </p:nvCxnSpPr>
        <p:spPr>
          <a:xfrm flipV="1">
            <a:off x="2871546" y="1432487"/>
            <a:ext cx="5825191" cy="1128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9" name="ZoneTexte 58">
            <a:extLst>
              <a:ext uri="{FF2B5EF4-FFF2-40B4-BE49-F238E27FC236}">
                <a16:creationId xmlns:a16="http://schemas.microsoft.com/office/drawing/2014/main" id="{F0E945C4-16E1-4E33-AFA0-D13981ADDAB5}"/>
              </a:ext>
            </a:extLst>
          </p:cNvPr>
          <p:cNvSpPr txBox="1"/>
          <p:nvPr/>
        </p:nvSpPr>
        <p:spPr>
          <a:xfrm>
            <a:off x="5900100" y="1102889"/>
            <a:ext cx="3574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1" u="none" strike="noStrike" kern="1200" cap="none" spc="0" normalizeH="0" baseline="0" noProof="0" dirty="0" err="1">
                <a:ln>
                  <a:noFill/>
                </a:ln>
                <a:solidFill>
                  <a:srgbClr val="333399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Nieuwenhuijsen</a:t>
            </a:r>
            <a:r>
              <a:rPr kumimoji="0" lang="fr-FR" sz="1400" b="1" i="1" u="none" strike="noStrike" kern="1200" cap="none" spc="0" normalizeH="0" baseline="0" noProof="0" dirty="0">
                <a:ln>
                  <a:noFill/>
                </a:ln>
                <a:solidFill>
                  <a:srgbClr val="333399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, EHP 2019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F7042FE4-469B-40F3-975E-6B637EDEB107}"/>
              </a:ext>
            </a:extLst>
          </p:cNvPr>
          <p:cNvSpPr txBox="1"/>
          <p:nvPr/>
        </p:nvSpPr>
        <p:spPr>
          <a:xfrm>
            <a:off x="4641278" y="4668385"/>
            <a:ext cx="3574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1" u="none" strike="noStrike" kern="1200" cap="none" spc="0" normalizeH="0" baseline="0" noProof="0" dirty="0" err="1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Vrijheid</a:t>
            </a:r>
            <a:r>
              <a:rPr kumimoji="0" lang="fr-FR" sz="1400" b="1" i="1" u="none" strike="noStrike" kern="1200" cap="none" spc="0" normalizeH="0" baseline="0" noProof="0" dirty="0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, EHP 2020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EDF076A8-B347-4EE4-933F-CC8973B6C3D2}"/>
              </a:ext>
            </a:extLst>
          </p:cNvPr>
          <p:cNvSpPr txBox="1"/>
          <p:nvPr/>
        </p:nvSpPr>
        <p:spPr>
          <a:xfrm>
            <a:off x="3071789" y="2634951"/>
            <a:ext cx="3574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1" u="none" strike="noStrike" kern="1200" cap="none" spc="0" normalizeH="0" baseline="0" noProof="0" dirty="0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Warembourg, JACC 2019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6EA640EB-621A-4F91-833F-8831B1B921AC}"/>
              </a:ext>
            </a:extLst>
          </p:cNvPr>
          <p:cNvSpPr txBox="1"/>
          <p:nvPr/>
        </p:nvSpPr>
        <p:spPr>
          <a:xfrm>
            <a:off x="4357121" y="3349037"/>
            <a:ext cx="3574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1" u="none" strike="noStrike" kern="1200" cap="none" spc="0" normalizeH="0" baseline="0" noProof="0" dirty="0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Agier, Lancet Plan </a:t>
            </a:r>
            <a:r>
              <a:rPr kumimoji="0" lang="fr-FR" sz="1400" b="1" i="1" u="none" strike="noStrike" kern="1200" cap="none" spc="0" normalizeH="0" baseline="0" noProof="0" dirty="0" err="1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Health</a:t>
            </a:r>
            <a:r>
              <a:rPr kumimoji="0" lang="fr-FR" sz="1400" b="1" i="1" u="none" strike="noStrike" kern="1200" cap="none" spc="0" normalizeH="0" baseline="0" noProof="0" dirty="0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 2019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5434E262-F26C-4046-A4B7-5EF762FECA93}"/>
              </a:ext>
            </a:extLst>
          </p:cNvPr>
          <p:cNvSpPr txBox="1"/>
          <p:nvPr/>
        </p:nvSpPr>
        <p:spPr>
          <a:xfrm>
            <a:off x="4599713" y="4016564"/>
            <a:ext cx="3574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1" u="none" strike="noStrike" kern="1200" cap="none" spc="0" normalizeH="0" baseline="0" noProof="0" dirty="0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Granum, Environ Int 2020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B2BE0E1A-467F-4D0C-B1BC-D5187154283C}"/>
              </a:ext>
            </a:extLst>
          </p:cNvPr>
          <p:cNvSpPr txBox="1"/>
          <p:nvPr/>
        </p:nvSpPr>
        <p:spPr>
          <a:xfrm>
            <a:off x="3057936" y="1106383"/>
            <a:ext cx="3574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1" u="none" strike="noStrike" kern="1200" cap="none" spc="0" normalizeH="0" baseline="0" noProof="0" dirty="0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Agier, Int J </a:t>
            </a:r>
            <a:r>
              <a:rPr kumimoji="0" lang="fr-FR" sz="1400" b="1" i="1" u="none" strike="noStrike" kern="1200" cap="none" spc="0" normalizeH="0" baseline="0" noProof="0" dirty="0" err="1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Epidemiol</a:t>
            </a:r>
            <a:r>
              <a:rPr kumimoji="0" lang="fr-FR" sz="1400" b="1" i="1" u="none" strike="noStrike" kern="1200" cap="none" spc="0" normalizeH="0" baseline="0" noProof="0" dirty="0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 2020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9F1A823D-A956-486E-9D3D-4B159781D7B7}"/>
              </a:ext>
            </a:extLst>
          </p:cNvPr>
          <p:cNvSpPr txBox="1"/>
          <p:nvPr/>
        </p:nvSpPr>
        <p:spPr>
          <a:xfrm>
            <a:off x="5775405" y="2624983"/>
            <a:ext cx="3574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1" u="none" strike="noStrike" kern="1200" cap="none" spc="0" normalizeH="0" baseline="0" noProof="0" dirty="0">
                <a:ln>
                  <a:noFill/>
                </a:ln>
                <a:solidFill>
                  <a:srgbClr val="333399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Warembourg, Environ Int 2020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CC2E3196-D5D1-412E-B1EF-77A48153FD72}"/>
              </a:ext>
            </a:extLst>
          </p:cNvPr>
          <p:cNvSpPr txBox="1"/>
          <p:nvPr/>
        </p:nvSpPr>
        <p:spPr>
          <a:xfrm>
            <a:off x="3123290" y="1819111"/>
            <a:ext cx="2425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1" u="none" strike="noStrike" kern="1200" cap="none" spc="0" normalizeH="0" baseline="0" noProof="0" dirty="0" err="1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Julvez</a:t>
            </a:r>
            <a:r>
              <a:rPr kumimoji="0" lang="fr-FR" sz="1400" b="1" i="1" u="none" strike="noStrike" kern="1200" cap="none" spc="0" normalizeH="0" baseline="0" noProof="0" dirty="0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, Environ </a:t>
            </a:r>
            <a:r>
              <a:rPr kumimoji="0" lang="fr-FR" sz="1400" b="1" i="1" u="none" strike="noStrike" kern="1200" cap="none" spc="0" normalizeH="0" baseline="0" noProof="0" dirty="0" err="1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Pollut</a:t>
            </a:r>
            <a:r>
              <a:rPr kumimoji="0" lang="fr-FR" sz="1400" b="1" i="1" u="none" strike="noStrike" kern="1200" cap="none" spc="0" normalizeH="0" baseline="0" noProof="0" dirty="0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 2021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B7881224-EDDD-48A7-A317-A4D4B845CD90}"/>
              </a:ext>
            </a:extLst>
          </p:cNvPr>
          <p:cNvSpPr txBox="1"/>
          <p:nvPr/>
        </p:nvSpPr>
        <p:spPr>
          <a:xfrm>
            <a:off x="5908668" y="1819111"/>
            <a:ext cx="2425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1" u="none" strike="noStrike" kern="1200" cap="none" spc="0" normalizeH="0" baseline="0" noProof="0" dirty="0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Maitre, Environ Int 2021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D280200C-578E-4DDF-A37E-BEACC33798FC}"/>
              </a:ext>
            </a:extLst>
          </p:cNvPr>
          <p:cNvSpPr txBox="1"/>
          <p:nvPr/>
        </p:nvSpPr>
        <p:spPr>
          <a:xfrm>
            <a:off x="2938122" y="2101328"/>
            <a:ext cx="2549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1" u="none" strike="noStrike" kern="1200" cap="none" spc="0" normalizeH="0" baseline="0" noProof="0" dirty="0" err="1">
                <a:ln>
                  <a:noFill/>
                </a:ln>
                <a:solidFill>
                  <a:srgbClr val="BBE0E3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Jedynak</a:t>
            </a:r>
            <a:r>
              <a:rPr kumimoji="0" lang="fr-FR" sz="1400" b="1" i="1" u="none" strike="noStrike" kern="1200" cap="none" spc="0" normalizeH="0" baseline="0" noProof="0" dirty="0">
                <a:ln>
                  <a:noFill/>
                </a:ln>
                <a:solidFill>
                  <a:srgbClr val="BBE0E3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, </a:t>
            </a:r>
            <a:r>
              <a:rPr kumimoji="0" lang="fr-FR" sz="1400" b="1" i="1" u="none" strike="noStrike" kern="1200" cap="none" spc="0" normalizeH="0" baseline="0" noProof="0" dirty="0" err="1">
                <a:ln>
                  <a:noFill/>
                </a:ln>
                <a:solidFill>
                  <a:srgbClr val="BBE0E3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Sci</a:t>
            </a:r>
            <a:r>
              <a:rPr kumimoji="0" lang="fr-FR" sz="1400" b="1" i="1" u="none" strike="noStrike" kern="1200" cap="none" spc="0" normalizeH="0" baseline="0" noProof="0" dirty="0">
                <a:ln>
                  <a:noFill/>
                </a:ln>
                <a:solidFill>
                  <a:srgbClr val="BBE0E3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 Total Environ 2021</a:t>
            </a:r>
          </a:p>
        </p:txBody>
      </p:sp>
      <p:sp>
        <p:nvSpPr>
          <p:cNvPr id="69" name="Rectangle : coins arrondis 68">
            <a:extLst>
              <a:ext uri="{FF2B5EF4-FFF2-40B4-BE49-F238E27FC236}">
                <a16:creationId xmlns:a16="http://schemas.microsoft.com/office/drawing/2014/main" id="{3C3F8EF0-E39A-40C2-AFED-3FF0BCC18DF4}"/>
              </a:ext>
            </a:extLst>
          </p:cNvPr>
          <p:cNvSpPr/>
          <p:nvPr/>
        </p:nvSpPr>
        <p:spPr>
          <a:xfrm>
            <a:off x="4191648" y="5287917"/>
            <a:ext cx="3278038" cy="538679"/>
          </a:xfrm>
          <a:prstGeom prst="roundRect">
            <a:avLst/>
          </a:prstGeom>
          <a:solidFill>
            <a:sysClr val="window" lastClr="FFFFFF"/>
          </a:solidFill>
          <a:ln>
            <a:solidFill>
              <a:srgbClr val="70AD47"/>
            </a:solidFill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Marqueurs OMIC</a:t>
            </a:r>
          </a:p>
          <a:p>
            <a:pPr marL="0" marR="0" lvl="0" indent="0" algn="ctr" defTabSz="4572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(multi-</a:t>
            </a:r>
            <a:r>
              <a:rPr kumimoji="0" lang="fr-FR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omic</a:t>
            </a: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, </a:t>
            </a:r>
            <a:r>
              <a:rPr kumimoji="0" lang="fr-FR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telomere</a:t>
            </a: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 </a:t>
            </a:r>
            <a:r>
              <a:rPr kumimoji="0" lang="fr-FR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length</a:t>
            </a: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, </a:t>
            </a:r>
            <a:r>
              <a:rPr kumimoji="0" lang="fr-FR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Epigenetic</a:t>
            </a: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 </a:t>
            </a:r>
            <a:r>
              <a:rPr kumimoji="0" lang="fr-FR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aging</a:t>
            </a: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)</a:t>
            </a:r>
            <a:r>
              <a:rPr kumimoji="0" lang="fr-FR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 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1F4254F2-C3D8-4760-922B-52419B5D3510}"/>
              </a:ext>
            </a:extLst>
          </p:cNvPr>
          <p:cNvSpPr txBox="1"/>
          <p:nvPr/>
        </p:nvSpPr>
        <p:spPr>
          <a:xfrm>
            <a:off x="3562391" y="5774537"/>
            <a:ext cx="1904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1" u="none" strike="noStrike" kern="1200" cap="none" spc="0" normalizeH="0" baseline="0" noProof="0" dirty="0" err="1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Cadiou</a:t>
            </a:r>
            <a:r>
              <a:rPr kumimoji="0" lang="fr-FR" sz="1400" b="1" i="1" u="none" strike="noStrike" kern="1200" cap="none" spc="0" normalizeH="0" baseline="0" noProof="0" dirty="0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, </a:t>
            </a:r>
            <a:r>
              <a:rPr kumimoji="0" lang="fr-FR" sz="1400" b="1" i="1" u="none" strike="noStrike" kern="1200" cap="none" spc="0" normalizeH="0" baseline="0" noProof="0" dirty="0" err="1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Env</a:t>
            </a:r>
            <a:r>
              <a:rPr kumimoji="0" lang="fr-FR" sz="1400" b="1" i="1" u="none" strike="noStrike" kern="1200" cap="none" spc="0" normalizeH="0" baseline="0" noProof="0" dirty="0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 Int 2020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FB94498-B6F8-4B8A-BA96-89E4B32C7509}"/>
              </a:ext>
            </a:extLst>
          </p:cNvPr>
          <p:cNvSpPr/>
          <p:nvPr/>
        </p:nvSpPr>
        <p:spPr>
          <a:xfrm>
            <a:off x="5841154" y="5774537"/>
            <a:ext cx="2852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1" u="none" strike="noStrike" kern="1200" cap="none" spc="0" normalizeH="0" baseline="0" noProof="0" dirty="0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de Prado-Bert, Environ Int 2021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EE8CBD2-B177-42EC-AC82-74EC8F37A24C}"/>
              </a:ext>
            </a:extLst>
          </p:cNvPr>
          <p:cNvSpPr/>
          <p:nvPr/>
        </p:nvSpPr>
        <p:spPr>
          <a:xfrm>
            <a:off x="4880741" y="6000443"/>
            <a:ext cx="1675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1" u="none" strike="noStrike" kern="1200" cap="none" spc="0" normalizeH="0" baseline="0" noProof="0" dirty="0" err="1">
                <a:ln>
                  <a:noFill/>
                </a:ln>
                <a:solidFill>
                  <a:srgbClr val="333399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Clemente</a:t>
            </a:r>
            <a:r>
              <a:rPr kumimoji="0" lang="fr-FR" sz="1400" b="1" i="1" u="none" strike="noStrike" kern="1200" cap="none" spc="0" normalizeH="0" baseline="0" noProof="0" dirty="0">
                <a:ln>
                  <a:noFill/>
                </a:ln>
                <a:solidFill>
                  <a:srgbClr val="333399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, EHP 2019</a:t>
            </a:r>
          </a:p>
        </p:txBody>
      </p:sp>
      <p:pic>
        <p:nvPicPr>
          <p:cNvPr id="73" name="Imagen 7">
            <a:extLst>
              <a:ext uri="{FF2B5EF4-FFF2-40B4-BE49-F238E27FC236}">
                <a16:creationId xmlns:a16="http://schemas.microsoft.com/office/drawing/2014/main" id="{732BCF08-A52C-4AC7-BEE0-74E38BAF3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4172" y="1197581"/>
            <a:ext cx="492379" cy="492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Imagen 13">
            <a:extLst>
              <a:ext uri="{FF2B5EF4-FFF2-40B4-BE49-F238E27FC236}">
                <a16:creationId xmlns:a16="http://schemas.microsoft.com/office/drawing/2014/main" id="{CBED087E-7BF7-477C-9CD5-0E048F9CC95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3"/>
          <a:stretch/>
        </p:blipFill>
        <p:spPr bwMode="auto">
          <a:xfrm>
            <a:off x="11205712" y="1851859"/>
            <a:ext cx="775844" cy="627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6" descr="girl being checked.">
            <a:hlinkClick r:id="rId4"/>
            <a:extLst>
              <a:ext uri="{FF2B5EF4-FFF2-40B4-BE49-F238E27FC236}">
                <a16:creationId xmlns:a16="http://schemas.microsoft.com/office/drawing/2014/main" id="{33EDF955-C769-4209-B2CB-2C00FE643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5712" y="2624983"/>
            <a:ext cx="679834" cy="5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Imagen 15">
            <a:extLst>
              <a:ext uri="{FF2B5EF4-FFF2-40B4-BE49-F238E27FC236}">
                <a16:creationId xmlns:a16="http://schemas.microsoft.com/office/drawing/2014/main" id="{B8EB3BC8-FF86-4C32-8965-2AE9146BFBA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EFEEEE"/>
              </a:clrFrom>
              <a:clrTo>
                <a:srgbClr val="EFEE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9409" y="3456264"/>
            <a:ext cx="716137" cy="892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Imagen 9">
            <a:extLst>
              <a:ext uri="{FF2B5EF4-FFF2-40B4-BE49-F238E27FC236}">
                <a16:creationId xmlns:a16="http://schemas.microsoft.com/office/drawing/2014/main" id="{56532909-D8A6-4E03-AF4A-7FBA79208C4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6" t="5318" r="40340" b="1694"/>
          <a:stretch>
            <a:fillRect/>
          </a:stretch>
        </p:blipFill>
        <p:spPr bwMode="auto">
          <a:xfrm>
            <a:off x="11347928" y="4641200"/>
            <a:ext cx="396082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ZoneTexte 78">
            <a:extLst>
              <a:ext uri="{FF2B5EF4-FFF2-40B4-BE49-F238E27FC236}">
                <a16:creationId xmlns:a16="http://schemas.microsoft.com/office/drawing/2014/main" id="{522B924C-6D5A-4D2A-BEBD-222A40CDFF24}"/>
              </a:ext>
            </a:extLst>
          </p:cNvPr>
          <p:cNvSpPr txBox="1"/>
          <p:nvPr/>
        </p:nvSpPr>
        <p:spPr>
          <a:xfrm>
            <a:off x="5934049" y="2103917"/>
            <a:ext cx="225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1" u="none" strike="noStrike" kern="1200" cap="none" spc="0" normalizeH="0" baseline="0" noProof="0" dirty="0" err="1">
                <a:ln>
                  <a:noFill/>
                </a:ln>
                <a:solidFill>
                  <a:srgbClr val="333399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Binter</a:t>
            </a:r>
            <a:r>
              <a:rPr kumimoji="0" lang="fr-FR" sz="1400" b="1" i="1" u="none" strike="noStrike" kern="1200" cap="none" spc="0" normalizeH="0" baseline="0" noProof="0" dirty="0">
                <a:ln>
                  <a:noFill/>
                </a:ln>
                <a:solidFill>
                  <a:srgbClr val="333399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, Environ Int 2021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6E1BE5E-B7AD-979C-2F8B-5BA7F4A90FBA}"/>
              </a:ext>
            </a:extLst>
          </p:cNvPr>
          <p:cNvSpPr txBox="1"/>
          <p:nvPr/>
        </p:nvSpPr>
        <p:spPr>
          <a:xfrm>
            <a:off x="4308764" y="2971453"/>
            <a:ext cx="3574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1" u="none" strike="noStrike" kern="1200" cap="none" spc="0" normalizeH="0" baseline="0" noProof="0" dirty="0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De Prado-Bert, Environ </a:t>
            </a:r>
            <a:r>
              <a:rPr kumimoji="0" lang="fr-FR" sz="1400" b="1" i="1" u="none" strike="noStrike" kern="1200" cap="none" spc="0" normalizeH="0" baseline="0" noProof="0" dirty="0" err="1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Res</a:t>
            </a:r>
            <a:r>
              <a:rPr kumimoji="0" lang="fr-FR" sz="1400" b="1" i="1" u="none" strike="noStrike" kern="1200" cap="none" spc="0" normalizeH="0" baseline="0" noProof="0" dirty="0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820972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CF9985-9FC7-4E5B-9AC9-7D550E567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492896"/>
            <a:ext cx="10972800" cy="3633270"/>
          </a:xfrm>
        </p:spPr>
        <p:txBody>
          <a:bodyPr/>
          <a:lstStyle/>
          <a:p>
            <a:pPr marL="0" indent="0" algn="ctr">
              <a:buNone/>
            </a:pPr>
            <a:r>
              <a:rPr lang="fr-FR" sz="3200" b="1" dirty="0" err="1"/>
              <a:t>Exposome</a:t>
            </a:r>
            <a:r>
              <a:rPr lang="fr-FR" sz="3200" b="1" dirty="0"/>
              <a:t> et pression artérielle de l’enfant</a:t>
            </a:r>
          </a:p>
        </p:txBody>
      </p:sp>
    </p:spTree>
    <p:extLst>
      <p:ext uri="{BB962C8B-B14F-4D97-AF65-F5344CB8AC3E}">
        <p14:creationId xmlns:p14="http://schemas.microsoft.com/office/powerpoint/2010/main" val="4170758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669E12-66C1-4E61-8384-1357B96D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 sz="4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Exposome</a:t>
            </a:r>
            <a:r>
              <a:rPr lang="fr-FR" sz="4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urbain et pression artérielle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AE9D67-3E86-4B3E-8DEB-176220BA7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3859"/>
            <a:ext cx="10972800" cy="4802307"/>
          </a:xfrm>
        </p:spPr>
        <p:txBody>
          <a:bodyPr/>
          <a:lstStyle/>
          <a:p>
            <a:r>
              <a:rPr lang="fr-FR" dirty="0"/>
              <a:t>Cohorte entière HELIX</a:t>
            </a:r>
          </a:p>
          <a:p>
            <a:pPr lvl="1"/>
            <a:r>
              <a:rPr lang="fr-FR" dirty="0"/>
              <a:t>N=4,700</a:t>
            </a:r>
          </a:p>
          <a:p>
            <a:pPr lvl="1"/>
            <a:r>
              <a:rPr lang="fr-FR" dirty="0"/>
              <a:t>Pression artérielle à 4-5 ans</a:t>
            </a:r>
          </a:p>
          <a:p>
            <a:pPr lvl="1"/>
            <a:r>
              <a:rPr lang="fr-FR" dirty="0"/>
              <a:t>Restreint à l’</a:t>
            </a:r>
            <a:r>
              <a:rPr lang="fr-FR" dirty="0" err="1"/>
              <a:t>exposome</a:t>
            </a:r>
            <a:r>
              <a:rPr lang="fr-FR" dirty="0"/>
              <a:t> urbain</a:t>
            </a:r>
          </a:p>
        </p:txBody>
      </p:sp>
      <p:sp>
        <p:nvSpPr>
          <p:cNvPr id="43" name="25 CuadroTexto">
            <a:extLst>
              <a:ext uri="{FF2B5EF4-FFF2-40B4-BE49-F238E27FC236}">
                <a16:creationId xmlns:a16="http://schemas.microsoft.com/office/drawing/2014/main" id="{F3C97425-BEA7-4BE2-AACB-9D856560D2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0060" y="3504336"/>
            <a:ext cx="8636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charset="0"/>
              </a:rPr>
              <a:t>4-5 </a:t>
            </a:r>
            <a:r>
              <a:rPr kumimoji="0" lang="en-GB" alt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charset="0"/>
              </a:rPr>
              <a:t>ans</a:t>
            </a:r>
            <a:endParaRPr kumimoji="0" lang="en-GB" altLang="fr-FR" sz="1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pic>
        <p:nvPicPr>
          <p:cNvPr id="44" name="Picture 7">
            <a:extLst>
              <a:ext uri="{FF2B5EF4-FFF2-40B4-BE49-F238E27FC236}">
                <a16:creationId xmlns:a16="http://schemas.microsoft.com/office/drawing/2014/main" id="{9137CB88-EEAE-477D-B399-C4B76CD9F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8" r="76796" b="74437"/>
          <a:stretch>
            <a:fillRect/>
          </a:stretch>
        </p:blipFill>
        <p:spPr bwMode="auto">
          <a:xfrm>
            <a:off x="2350823" y="3765665"/>
            <a:ext cx="719137" cy="99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Image 102">
            <a:extLst>
              <a:ext uri="{FF2B5EF4-FFF2-40B4-BE49-F238E27FC236}">
                <a16:creationId xmlns:a16="http://schemas.microsoft.com/office/drawing/2014/main" id="{B91108BD-7B00-4DF7-B98E-06F996C6D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373" y="3916477"/>
            <a:ext cx="4000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Espace réservé du contenu 3">
            <a:extLst>
              <a:ext uri="{FF2B5EF4-FFF2-40B4-BE49-F238E27FC236}">
                <a16:creationId xmlns:a16="http://schemas.microsoft.com/office/drawing/2014/main" id="{9932D615-7706-44E0-9D1A-62E43B468C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6" t="20837" r="59669"/>
          <a:stretch>
            <a:fillRect/>
          </a:stretch>
        </p:blipFill>
        <p:spPr bwMode="auto">
          <a:xfrm>
            <a:off x="7846748" y="3765665"/>
            <a:ext cx="608012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22 Flecha derecha">
            <a:extLst>
              <a:ext uri="{FF2B5EF4-FFF2-40B4-BE49-F238E27FC236}">
                <a16:creationId xmlns:a16="http://schemas.microsoft.com/office/drawing/2014/main" id="{C8B4E618-5CD6-416D-B2BE-9EA3ED67DCFF}"/>
              </a:ext>
            </a:extLst>
          </p:cNvPr>
          <p:cNvSpPr/>
          <p:nvPr/>
        </p:nvSpPr>
        <p:spPr>
          <a:xfrm>
            <a:off x="2134923" y="4613390"/>
            <a:ext cx="7632700" cy="288925"/>
          </a:xfrm>
          <a:prstGeom prst="rightArrow">
            <a:avLst>
              <a:gd name="adj1" fmla="val 50000"/>
              <a:gd name="adj2" fmla="val 109525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8" name="Image 26">
            <a:extLst>
              <a:ext uri="{FF2B5EF4-FFF2-40B4-BE49-F238E27FC236}">
                <a16:creationId xmlns:a16="http://schemas.microsoft.com/office/drawing/2014/main" id="{003BD772-2D77-4676-AE20-77C420957F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948" y="4181590"/>
            <a:ext cx="584200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9" name="24 Conector recto">
            <a:extLst>
              <a:ext uri="{FF2B5EF4-FFF2-40B4-BE49-F238E27FC236}">
                <a16:creationId xmlns:a16="http://schemas.microsoft.com/office/drawing/2014/main" id="{95CCBB14-0D25-4A6D-AD88-1503790B7EA1}"/>
              </a:ext>
            </a:extLst>
          </p:cNvPr>
          <p:cNvCxnSpPr/>
          <p:nvPr/>
        </p:nvCxnSpPr>
        <p:spPr>
          <a:xfrm>
            <a:off x="4008173" y="3915959"/>
            <a:ext cx="0" cy="1970352"/>
          </a:xfrm>
          <a:prstGeom prst="line">
            <a:avLst/>
          </a:pr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21 CuadroTexto">
            <a:extLst>
              <a:ext uri="{FF2B5EF4-FFF2-40B4-BE49-F238E27FC236}">
                <a16:creationId xmlns:a16="http://schemas.microsoft.com/office/drawing/2014/main" id="{9291BC06-566D-4779-9F52-A69471CA94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0345" y="3504336"/>
            <a:ext cx="9300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charset="0"/>
              </a:rPr>
              <a:t>Naissance</a:t>
            </a:r>
          </a:p>
        </p:txBody>
      </p:sp>
      <p:cxnSp>
        <p:nvCxnSpPr>
          <p:cNvPr id="51" name="28 Conector recto">
            <a:extLst>
              <a:ext uri="{FF2B5EF4-FFF2-40B4-BE49-F238E27FC236}">
                <a16:creationId xmlns:a16="http://schemas.microsoft.com/office/drawing/2014/main" id="{20810D7F-A0A1-457B-A28B-C694C50D9D3E}"/>
              </a:ext>
            </a:extLst>
          </p:cNvPr>
          <p:cNvCxnSpPr/>
          <p:nvPr/>
        </p:nvCxnSpPr>
        <p:spPr>
          <a:xfrm>
            <a:off x="2134923" y="5577002"/>
            <a:ext cx="172878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24 CuadroTexto">
            <a:extLst>
              <a:ext uri="{FF2B5EF4-FFF2-40B4-BE49-F238E27FC236}">
                <a16:creationId xmlns:a16="http://schemas.microsoft.com/office/drawing/2014/main" id="{4CAE21D3-F77C-4857-8154-6D2B96285F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8248" y="5577002"/>
            <a:ext cx="175201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charset="0"/>
              </a:rPr>
              <a:t>Moyenne</a:t>
            </a:r>
            <a:r>
              <a:rPr kumimoji="0" lang="es-ES" alt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charset="0"/>
              </a:rPr>
              <a:t> de la </a:t>
            </a:r>
            <a:r>
              <a:rPr kumimoji="0" lang="es-ES" alt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charset="0"/>
              </a:rPr>
              <a:t>grossesse</a:t>
            </a:r>
            <a:endParaRPr kumimoji="0" lang="en-GB" altLang="fr-F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cxnSp>
        <p:nvCxnSpPr>
          <p:cNvPr id="53" name="30 Conector recto">
            <a:extLst>
              <a:ext uri="{FF2B5EF4-FFF2-40B4-BE49-F238E27FC236}">
                <a16:creationId xmlns:a16="http://schemas.microsoft.com/office/drawing/2014/main" id="{7A778C57-3068-489B-ADC4-802CA2384AB2}"/>
              </a:ext>
            </a:extLst>
          </p:cNvPr>
          <p:cNvCxnSpPr/>
          <p:nvPr/>
        </p:nvCxnSpPr>
        <p:spPr>
          <a:xfrm>
            <a:off x="6964098" y="4946765"/>
            <a:ext cx="1074737" cy="0"/>
          </a:xfrm>
          <a:prstGeom prst="line">
            <a:avLst/>
          </a:prstGeom>
          <a:ln w="38100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31 Conector recto de flecha">
            <a:extLst>
              <a:ext uri="{FF2B5EF4-FFF2-40B4-BE49-F238E27FC236}">
                <a16:creationId xmlns:a16="http://schemas.microsoft.com/office/drawing/2014/main" id="{6FD8FAC9-E778-4D90-86EA-1956FB24848F}"/>
              </a:ext>
            </a:extLst>
          </p:cNvPr>
          <p:cNvCxnSpPr/>
          <p:nvPr/>
        </p:nvCxnSpPr>
        <p:spPr>
          <a:xfrm>
            <a:off x="8181710" y="4784720"/>
            <a:ext cx="1588" cy="1014412"/>
          </a:xfrm>
          <a:prstGeom prst="straightConnector1">
            <a:avLst/>
          </a:prstGeom>
          <a:ln w="76200">
            <a:solidFill>
              <a:schemeClr val="accent2"/>
            </a:solidFill>
            <a:headEnd type="triangle" w="med" len="sm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32 CuadroTexto">
            <a:extLst>
              <a:ext uri="{FF2B5EF4-FFF2-40B4-BE49-F238E27FC236}">
                <a16:creationId xmlns:a16="http://schemas.microsoft.com/office/drawing/2014/main" id="{6E8A7CCD-419D-4F2B-9B05-36DE433E22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1696" y="5754742"/>
            <a:ext cx="4047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charset="0"/>
              </a:rPr>
              <a:t>PA</a:t>
            </a:r>
            <a:endParaRPr kumimoji="0" lang="en-GB" altLang="fr-FR" sz="1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cxnSp>
        <p:nvCxnSpPr>
          <p:cNvPr id="56" name="33 Conector recto">
            <a:extLst>
              <a:ext uri="{FF2B5EF4-FFF2-40B4-BE49-F238E27FC236}">
                <a16:creationId xmlns:a16="http://schemas.microsoft.com/office/drawing/2014/main" id="{8246FDC3-44C7-47C1-AD79-AD50E3F9A369}"/>
              </a:ext>
            </a:extLst>
          </p:cNvPr>
          <p:cNvCxnSpPr/>
          <p:nvPr/>
        </p:nvCxnSpPr>
        <p:spPr>
          <a:xfrm>
            <a:off x="6614848" y="5235690"/>
            <a:ext cx="1423987" cy="0"/>
          </a:xfrm>
          <a:prstGeom prst="line">
            <a:avLst/>
          </a:prstGeom>
          <a:ln w="38100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34 Conector recto">
            <a:extLst>
              <a:ext uri="{FF2B5EF4-FFF2-40B4-BE49-F238E27FC236}">
                <a16:creationId xmlns:a16="http://schemas.microsoft.com/office/drawing/2014/main" id="{DE3BFA10-60C4-4A4C-92AB-64BF9BCF4DA9}"/>
              </a:ext>
            </a:extLst>
          </p:cNvPr>
          <p:cNvCxnSpPr/>
          <p:nvPr/>
        </p:nvCxnSpPr>
        <p:spPr>
          <a:xfrm>
            <a:off x="6211623" y="5534140"/>
            <a:ext cx="1827212" cy="0"/>
          </a:xfrm>
          <a:prstGeom prst="line">
            <a:avLst/>
          </a:prstGeom>
          <a:ln w="38100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37 CuadroTexto">
            <a:extLst>
              <a:ext uri="{FF2B5EF4-FFF2-40B4-BE49-F238E27FC236}">
                <a16:creationId xmlns:a16="http://schemas.microsoft.com/office/drawing/2014/main" id="{D4B73454-9DA5-4BC7-8F15-884277580D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9798" y="4929302"/>
            <a:ext cx="117371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charset="0"/>
              </a:rPr>
              <a:t>Moyenne</a:t>
            </a:r>
            <a:r>
              <a:rPr kumimoji="0" lang="es-ES" alt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charset="0"/>
              </a:rPr>
              <a:t> du </a:t>
            </a:r>
            <a:r>
              <a:rPr kumimoji="0" lang="es-ES" alt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charset="0"/>
              </a:rPr>
              <a:t>jour</a:t>
            </a:r>
            <a:endParaRPr kumimoji="0" lang="en-GB" altLang="fr-FR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59" name="38 CuadroTexto">
            <a:extLst>
              <a:ext uri="{FF2B5EF4-FFF2-40B4-BE49-F238E27FC236}">
                <a16:creationId xmlns:a16="http://schemas.microsoft.com/office/drawing/2014/main" id="{709F3D0E-A494-460D-A49C-DE48CDEEF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8660" y="5211877"/>
            <a:ext cx="155202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charset="0"/>
              </a:rPr>
              <a:t>Moyenne</a:t>
            </a:r>
            <a:r>
              <a:rPr kumimoji="0" lang="es-ES" alt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charset="0"/>
              </a:rPr>
              <a:t> de la </a:t>
            </a:r>
            <a:r>
              <a:rPr kumimoji="0" lang="es-ES" alt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charset="0"/>
              </a:rPr>
              <a:t>semaine</a:t>
            </a:r>
            <a:endParaRPr kumimoji="0" lang="en-GB" altLang="fr-FR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60" name="39 CuadroTexto">
            <a:extLst>
              <a:ext uri="{FF2B5EF4-FFF2-40B4-BE49-F238E27FC236}">
                <a16:creationId xmlns:a16="http://schemas.microsoft.com/office/drawing/2014/main" id="{E9813973-4438-457C-8E9C-EDFE052024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6073" y="5489690"/>
            <a:ext cx="121539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charset="0"/>
              </a:rPr>
              <a:t>Moyenne</a:t>
            </a:r>
            <a:r>
              <a:rPr kumimoji="0" lang="es-ES" alt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charset="0"/>
              </a:rPr>
              <a:t> du </a:t>
            </a:r>
            <a:r>
              <a:rPr kumimoji="0" lang="es-ES" alt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charset="0"/>
              </a:rPr>
              <a:t>mois</a:t>
            </a:r>
            <a:endParaRPr kumimoji="0" lang="en-GB" altLang="fr-FR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cxnSp>
        <p:nvCxnSpPr>
          <p:cNvPr id="61" name="38 Conector recto">
            <a:extLst>
              <a:ext uri="{FF2B5EF4-FFF2-40B4-BE49-F238E27FC236}">
                <a16:creationId xmlns:a16="http://schemas.microsoft.com/office/drawing/2014/main" id="{F37EF78D-98DC-4845-BB21-F57D6834EA19}"/>
              </a:ext>
            </a:extLst>
          </p:cNvPr>
          <p:cNvCxnSpPr/>
          <p:nvPr/>
        </p:nvCxnSpPr>
        <p:spPr>
          <a:xfrm>
            <a:off x="2134923" y="5002327"/>
            <a:ext cx="4318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39 Conector recto">
            <a:extLst>
              <a:ext uri="{FF2B5EF4-FFF2-40B4-BE49-F238E27FC236}">
                <a16:creationId xmlns:a16="http://schemas.microsoft.com/office/drawing/2014/main" id="{3CF041DC-172D-465A-BEEA-1BAF2DCC4CBD}"/>
              </a:ext>
            </a:extLst>
          </p:cNvPr>
          <p:cNvCxnSpPr/>
          <p:nvPr/>
        </p:nvCxnSpPr>
        <p:spPr>
          <a:xfrm>
            <a:off x="2784210" y="5002327"/>
            <a:ext cx="4318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40 Conector recto">
            <a:extLst>
              <a:ext uri="{FF2B5EF4-FFF2-40B4-BE49-F238E27FC236}">
                <a16:creationId xmlns:a16="http://schemas.microsoft.com/office/drawing/2014/main" id="{66F6C7E5-2A7E-4013-8304-4A7109FAC693}"/>
              </a:ext>
            </a:extLst>
          </p:cNvPr>
          <p:cNvCxnSpPr/>
          <p:nvPr/>
        </p:nvCxnSpPr>
        <p:spPr>
          <a:xfrm>
            <a:off x="3431910" y="5002327"/>
            <a:ext cx="4318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43 CuadroTexto">
            <a:extLst>
              <a:ext uri="{FF2B5EF4-FFF2-40B4-BE49-F238E27FC236}">
                <a16:creationId xmlns:a16="http://schemas.microsoft.com/office/drawing/2014/main" id="{143267CE-75E0-45C6-A635-B987C53620CB}"/>
              </a:ext>
            </a:extLst>
          </p:cNvPr>
          <p:cNvSpPr txBox="1">
            <a:spLocks noChangeArrowheads="1"/>
          </p:cNvSpPr>
          <p:nvPr/>
        </p:nvSpPr>
        <p:spPr bwMode="auto">
          <a:xfrm rot="19093951">
            <a:off x="1928548" y="5086465"/>
            <a:ext cx="6572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fr-F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charset="0"/>
              </a:rPr>
              <a:t>Trim. 1</a:t>
            </a:r>
            <a:endParaRPr kumimoji="0" lang="en-GB" alt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65" name="44 CuadroTexto">
            <a:extLst>
              <a:ext uri="{FF2B5EF4-FFF2-40B4-BE49-F238E27FC236}">
                <a16:creationId xmlns:a16="http://schemas.microsoft.com/office/drawing/2014/main" id="{9DF787F1-CC45-48C7-BCB9-E066716C40A0}"/>
              </a:ext>
            </a:extLst>
          </p:cNvPr>
          <p:cNvSpPr txBox="1">
            <a:spLocks noChangeArrowheads="1"/>
          </p:cNvSpPr>
          <p:nvPr/>
        </p:nvSpPr>
        <p:spPr bwMode="auto">
          <a:xfrm rot="19093951">
            <a:off x="2620698" y="5115040"/>
            <a:ext cx="6588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fr-F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charset="0"/>
              </a:rPr>
              <a:t>Trim. 2</a:t>
            </a:r>
            <a:endParaRPr kumimoji="0" lang="en-GB" alt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66" name="45 CuadroTexto">
            <a:extLst>
              <a:ext uri="{FF2B5EF4-FFF2-40B4-BE49-F238E27FC236}">
                <a16:creationId xmlns:a16="http://schemas.microsoft.com/office/drawing/2014/main" id="{5A1DF163-3C25-4689-B462-A4E37FCBC9CD}"/>
              </a:ext>
            </a:extLst>
          </p:cNvPr>
          <p:cNvSpPr txBox="1">
            <a:spLocks noChangeArrowheads="1"/>
          </p:cNvSpPr>
          <p:nvPr/>
        </p:nvSpPr>
        <p:spPr bwMode="auto">
          <a:xfrm rot="19093951">
            <a:off x="3268398" y="5116627"/>
            <a:ext cx="658812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fr-F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charset="0"/>
              </a:rPr>
              <a:t>Trim. 3</a:t>
            </a:r>
            <a:endParaRPr kumimoji="0" lang="en-GB" alt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cxnSp>
        <p:nvCxnSpPr>
          <p:cNvPr id="67" name="44 Conector recto">
            <a:extLst>
              <a:ext uri="{FF2B5EF4-FFF2-40B4-BE49-F238E27FC236}">
                <a16:creationId xmlns:a16="http://schemas.microsoft.com/office/drawing/2014/main" id="{311561E7-116C-4CBA-B9D0-CFFD4E9E0712}"/>
              </a:ext>
            </a:extLst>
          </p:cNvPr>
          <p:cNvCxnSpPr/>
          <p:nvPr/>
        </p:nvCxnSpPr>
        <p:spPr>
          <a:xfrm>
            <a:off x="4111066" y="5002327"/>
            <a:ext cx="96718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24 CuadroTexto">
            <a:extLst>
              <a:ext uri="{FF2B5EF4-FFF2-40B4-BE49-F238E27FC236}">
                <a16:creationId xmlns:a16="http://schemas.microsoft.com/office/drawing/2014/main" id="{9B94D159-2D26-41A3-85E2-2CC9EEB23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6519" y="5002327"/>
            <a:ext cx="12316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charset="0"/>
              </a:rPr>
              <a:t>Moyenne</a:t>
            </a:r>
            <a:r>
              <a:rPr kumimoji="0" lang="es-ES" alt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charset="0"/>
              </a:rPr>
              <a:t> de la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charset="0"/>
              </a:rPr>
              <a:t>1</a:t>
            </a:r>
            <a:r>
              <a:rPr kumimoji="0" lang="es-ES" altLang="fr-FR" sz="12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charset="0"/>
              </a:rPr>
              <a:t>ère</a:t>
            </a:r>
            <a:r>
              <a:rPr kumimoji="0" lang="es-ES" alt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charset="0"/>
              </a:rPr>
              <a:t> </a:t>
            </a:r>
            <a:r>
              <a:rPr kumimoji="0" lang="es-ES" alt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charset="0"/>
              </a:rPr>
              <a:t>année</a:t>
            </a:r>
            <a:r>
              <a:rPr kumimoji="0" lang="es-ES" alt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charset="0"/>
              </a:rPr>
              <a:t> de vie</a:t>
            </a:r>
            <a:endParaRPr kumimoji="0" lang="en-GB" altLang="fr-F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cxnSp>
        <p:nvCxnSpPr>
          <p:cNvPr id="69" name="46 Conector recto">
            <a:extLst>
              <a:ext uri="{FF2B5EF4-FFF2-40B4-BE49-F238E27FC236}">
                <a16:creationId xmlns:a16="http://schemas.microsoft.com/office/drawing/2014/main" id="{3ED82FCF-A592-48E8-A53D-4A6CF3B690CF}"/>
              </a:ext>
            </a:extLst>
          </p:cNvPr>
          <p:cNvCxnSpPr/>
          <p:nvPr/>
        </p:nvCxnSpPr>
        <p:spPr>
          <a:xfrm>
            <a:off x="5697273" y="5775440"/>
            <a:ext cx="2351087" cy="0"/>
          </a:xfrm>
          <a:prstGeom prst="line">
            <a:avLst/>
          </a:prstGeom>
          <a:ln w="38100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39 CuadroTexto">
            <a:extLst>
              <a:ext uri="{FF2B5EF4-FFF2-40B4-BE49-F238E27FC236}">
                <a16:creationId xmlns:a16="http://schemas.microsoft.com/office/drawing/2014/main" id="{DDE19503-5BA2-43A7-8BDF-00F1B4D6D4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7273" y="5759565"/>
            <a:ext cx="136287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charset="0"/>
              </a:rPr>
              <a:t>Moyenne</a:t>
            </a:r>
            <a:r>
              <a:rPr kumimoji="0" lang="es-ES" alt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charset="0"/>
              </a:rPr>
              <a:t> de </a:t>
            </a:r>
            <a:r>
              <a:rPr kumimoji="0" lang="es-ES" alt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charset="0"/>
              </a:rPr>
              <a:t>l’année</a:t>
            </a:r>
            <a:endParaRPr kumimoji="0" lang="en-GB" altLang="fr-FR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F04DE136-B191-48B5-8BAE-3CC1E9C4E637}"/>
              </a:ext>
            </a:extLst>
          </p:cNvPr>
          <p:cNvSpPr txBox="1"/>
          <p:nvPr/>
        </p:nvSpPr>
        <p:spPr>
          <a:xfrm>
            <a:off x="9264353" y="6309320"/>
            <a:ext cx="2526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Warembourg, Environ Int 2020</a:t>
            </a:r>
          </a:p>
        </p:txBody>
      </p:sp>
    </p:spTree>
    <p:extLst>
      <p:ext uri="{BB962C8B-B14F-4D97-AF65-F5344CB8AC3E}">
        <p14:creationId xmlns:p14="http://schemas.microsoft.com/office/powerpoint/2010/main" val="3564956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D255A2-37E4-4B76-B9E8-E6F45FB50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 sz="3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Exposome</a:t>
            </a:r>
            <a:r>
              <a:rPr lang="fr-FR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urbain et pression artérielle à 4-5 ans </a:t>
            </a:r>
            <a:r>
              <a:rPr lang="fr-FR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(n=4,700)</a:t>
            </a:r>
            <a:endParaRPr lang="fr-FR" sz="3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2471F19-4D59-40EE-98A9-6558CCC02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649" y="1374094"/>
            <a:ext cx="7517625" cy="49352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4D1ABE-A625-4847-8D74-83B81FCBC1C8}"/>
              </a:ext>
            </a:extLst>
          </p:cNvPr>
          <p:cNvSpPr/>
          <p:nvPr/>
        </p:nvSpPr>
        <p:spPr>
          <a:xfrm>
            <a:off x="263352" y="1196752"/>
            <a:ext cx="3816424" cy="736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Clr>
                <a:srgbClr val="333399"/>
              </a:buClr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Exposome-wide association study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ExWAS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= Mono-exposition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CD54EB8-B771-42F1-AAD3-452857F6DB14}"/>
              </a:ext>
            </a:extLst>
          </p:cNvPr>
          <p:cNvSpPr txBox="1"/>
          <p:nvPr/>
        </p:nvSpPr>
        <p:spPr>
          <a:xfrm>
            <a:off x="9264353" y="6309320"/>
            <a:ext cx="2526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Warembourg, Environ Int 2020</a:t>
            </a:r>
          </a:p>
        </p:txBody>
      </p:sp>
      <p:sp>
        <p:nvSpPr>
          <p:cNvPr id="8" name="7 CuadroTexto">
            <a:extLst>
              <a:ext uri="{FF2B5EF4-FFF2-40B4-BE49-F238E27FC236}">
                <a16:creationId xmlns:a16="http://schemas.microsoft.com/office/drawing/2014/main" id="{DC681D9A-6803-41E1-ABCA-921685DBE4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352" y="5301208"/>
            <a:ext cx="3528392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</a:t>
            </a:r>
            <a:r>
              <a:rPr kumimoji="0" lang="es-ES" alt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ES" alt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analyses</a:t>
            </a:r>
            <a:r>
              <a:rPr kumimoji="0" lang="es-ES" alt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are </a:t>
            </a:r>
            <a:r>
              <a:rPr kumimoji="0" lang="es-ES" alt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adjusted</a:t>
            </a:r>
            <a:r>
              <a:rPr kumimoji="0" lang="es-ES" alt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ES" alt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</a:t>
            </a:r>
            <a:r>
              <a:rPr kumimoji="0" lang="es-ES" alt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ES" alt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cohort</a:t>
            </a:r>
            <a:r>
              <a:rPr kumimoji="0" lang="es-ES" alt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maternal </a:t>
            </a:r>
            <a:r>
              <a:rPr kumimoji="0" lang="es-ES" alt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age</a:t>
            </a:r>
            <a:r>
              <a:rPr kumimoji="0" lang="es-ES" alt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maternal </a:t>
            </a:r>
            <a:r>
              <a:rPr kumimoji="0" lang="es-ES" alt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education</a:t>
            </a:r>
            <a:r>
              <a:rPr kumimoji="0" lang="es-ES" alt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maternal BMI, </a:t>
            </a:r>
            <a:r>
              <a:rPr kumimoji="0" lang="es-ES" alt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parity</a:t>
            </a:r>
            <a:r>
              <a:rPr kumimoji="0" lang="es-ES" alt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parental country </a:t>
            </a:r>
            <a:r>
              <a:rPr kumimoji="0" lang="es-ES" alt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of</a:t>
            </a:r>
            <a:r>
              <a:rPr kumimoji="0" lang="es-ES" alt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ES" alt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birth</a:t>
            </a:r>
            <a:r>
              <a:rPr kumimoji="0" lang="es-ES" alt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s-ES" alt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child</a:t>
            </a:r>
            <a:r>
              <a:rPr kumimoji="0" lang="es-ES" alt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ES" alt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age</a:t>
            </a:r>
            <a:r>
              <a:rPr kumimoji="0" lang="es-ES" alt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sex and </a:t>
            </a:r>
            <a:r>
              <a:rPr kumimoji="0" lang="es-ES" alt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height</a:t>
            </a:r>
            <a:endParaRPr kumimoji="0" lang="en-GB" altLang="fr-FR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642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1A5114-794F-48B2-B88E-25FC39B0E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7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5400" b="1" u="sng" dirty="0"/>
              <a:t>L’</a:t>
            </a:r>
            <a:r>
              <a:rPr lang="fr-FR" sz="5400" b="1" u="sng" dirty="0" err="1"/>
              <a:t>Exposome</a:t>
            </a:r>
            <a:endParaRPr lang="fr-FR" sz="5400" b="1" u="sng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A756E05-9268-4520-AFCD-2C9687B65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F706-9FF2-45E2-B4D9-0EE566FE1D3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8747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EA061-4D7A-4E9A-BE8A-E767743E9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 sz="3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Exposome</a:t>
            </a:r>
            <a:r>
              <a:rPr lang="fr-FR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urbain et pression artérielle à 4-5 ans </a:t>
            </a:r>
            <a:r>
              <a:rPr lang="fr-FR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(n=4700)</a:t>
            </a:r>
            <a:endParaRPr lang="fr-FR" sz="3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2 Tabla">
            <a:extLst>
              <a:ext uri="{FF2B5EF4-FFF2-40B4-BE49-F238E27FC236}">
                <a16:creationId xmlns:a16="http://schemas.microsoft.com/office/drawing/2014/main" id="{262990D5-FDCC-496E-8F0A-85D55198AA18}"/>
              </a:ext>
            </a:extLst>
          </p:cNvPr>
          <p:cNvGraphicFramePr>
            <a:graphicFrameLocks noGrp="1"/>
          </p:cNvGraphicFramePr>
          <p:nvPr/>
        </p:nvGraphicFramePr>
        <p:xfrm>
          <a:off x="4646402" y="1230428"/>
          <a:ext cx="6913564" cy="4732330"/>
        </p:xfrm>
        <a:graphic>
          <a:graphicData uri="http://schemas.openxmlformats.org/drawingml/2006/table">
            <a:tbl>
              <a:tblPr/>
              <a:tblGrid>
                <a:gridCol w="3240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4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5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86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03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21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IQR or</a:t>
                      </a:r>
                      <a:endParaRPr kumimoji="0" lang="en-GB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n (%)</a:t>
                      </a:r>
                      <a:endParaRPr kumimoji="0" lang="en-GB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% of DSA</a:t>
                      </a:r>
                      <a:endParaRPr kumimoji="0" lang="en-GB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selection</a:t>
                      </a:r>
                      <a:endParaRPr kumimoji="0" lang="en-GB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Beta [95%CI]</a:t>
                      </a:r>
                      <a:r>
                        <a:rPr lang="es-ES" altLang="fr-FR" sz="1000" dirty="0"/>
                        <a:t> *</a:t>
                      </a: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SBP</a:t>
                      </a: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Temperature (Day before BP)</a:t>
                      </a: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11.6ºC</a:t>
                      </a: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98</a:t>
                      </a: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-1.1 [-1.7; -0.6]</a:t>
                      </a: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SES-area (at 4-5 years old)</a:t>
                      </a: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78</a:t>
                      </a: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0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     1</a:t>
                      </a:r>
                      <a:r>
                        <a:rPr kumimoji="0" lang="en-GB" sz="10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st</a:t>
                      </a:r>
                      <a:r>
                        <a:rPr kumimoji="0" lang="en-GB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GB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tertile</a:t>
                      </a:r>
                      <a:r>
                        <a:rPr kumimoji="0" lang="en-GB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 (less deprived)</a:t>
                      </a: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1366 (32)</a:t>
                      </a: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Ref.</a:t>
                      </a: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0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     2</a:t>
                      </a:r>
                      <a:r>
                        <a:rPr kumimoji="0" lang="en-GB" sz="10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nd</a:t>
                      </a:r>
                      <a:r>
                        <a:rPr kumimoji="0" lang="en-GB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GB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tertile</a:t>
                      </a:r>
                      <a:r>
                        <a:rPr kumimoji="0" lang="en-GB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1559 (36)</a:t>
                      </a: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-0.9 [-1.8; -0.0]</a:t>
                      </a: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0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     3</a:t>
                      </a:r>
                      <a:r>
                        <a:rPr kumimoji="0" lang="en-GB" sz="10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rd</a:t>
                      </a:r>
                      <a:r>
                        <a:rPr kumimoji="0" lang="en-GB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GB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tertile</a:t>
                      </a:r>
                      <a:r>
                        <a:rPr kumimoji="0" lang="en-GB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 (most deprived) </a:t>
                      </a: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1354 (32)</a:t>
                      </a: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0.2 [-0.9; 1.2]</a:t>
                      </a: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0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Calibri" pitchFamily="34" charset="0"/>
                        </a:rPr>
                        <a:t>24-h noise (</a:t>
                      </a:r>
                      <a:r>
                        <a:rPr kumimoji="0" lang="en-GB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Calibri" pitchFamily="34" charset="0"/>
                        </a:rPr>
                        <a:t>Preg</a:t>
                      </a:r>
                      <a:r>
                        <a:rPr kumimoji="0" lang="en-GB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Calibri" pitchFamily="34" charset="0"/>
                        </a:rPr>
                        <a:t>.)</a:t>
                      </a: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22</a:t>
                      </a: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0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Calibri" pitchFamily="34" charset="0"/>
                        </a:rPr>
                        <a:t>     &lt;55 dB</a:t>
                      </a: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1418 (33)</a:t>
                      </a: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Ref.</a:t>
                      </a: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0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Calibri" pitchFamily="34" charset="0"/>
                        </a:rPr>
                        <a:t>     55-60 dB</a:t>
                      </a: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996 (23)</a:t>
                      </a: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0.2 [-0.7; 1.0]</a:t>
                      </a: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0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Calibri" pitchFamily="34" charset="0"/>
                        </a:rPr>
                        <a:t>     60-65 dB</a:t>
                      </a: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1200 (28)</a:t>
                      </a: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0.4 [-0.6; 1.3]</a:t>
                      </a: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0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Calibri" pitchFamily="34" charset="0"/>
                        </a:rPr>
                        <a:t>     65-70 dB</a:t>
                      </a: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494 (12)</a:t>
                      </a: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0.1 [-1.2; 1.3]</a:t>
                      </a: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0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Calibri" pitchFamily="34" charset="0"/>
                        </a:rPr>
                        <a:t>     &gt;70 dB</a:t>
                      </a: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171 (4)</a:t>
                      </a: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1.4 [-1.1; 3.9]</a:t>
                      </a: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0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Calibri" pitchFamily="34" charset="0"/>
                        </a:rPr>
                        <a:t>Built density (300m, at </a:t>
                      </a:r>
                      <a:r>
                        <a:rPr kumimoji="0" lang="en-GB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4-5 years old</a:t>
                      </a:r>
                      <a:r>
                        <a:rPr kumimoji="0" lang="en-GB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Calibri" pitchFamily="34" charset="0"/>
                        </a:rPr>
                        <a:t>)</a:t>
                      </a: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154998 m</a:t>
                      </a:r>
                      <a:r>
                        <a:rPr kumimoji="0" lang="en-GB" sz="1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2</a:t>
                      </a:r>
                      <a:r>
                        <a:rPr kumimoji="0" lang="en-GB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 built/km</a:t>
                      </a:r>
                      <a:r>
                        <a:rPr kumimoji="0" lang="en-GB" sz="1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2</a:t>
                      </a:r>
                      <a:endParaRPr kumimoji="0" lang="en-GB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22</a:t>
                      </a: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0.8 [0.2; 1.4]</a:t>
                      </a: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0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Temperature (</a:t>
                      </a:r>
                      <a:r>
                        <a:rPr kumimoji="0" lang="en-GB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Preg</a:t>
                      </a:r>
                      <a:r>
                        <a:rPr kumimoji="0" lang="en-GB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.)</a:t>
                      </a: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7.8 ºC</a:t>
                      </a: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20</a:t>
                      </a: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1.2 [-0.0; 2.5]</a:t>
                      </a: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30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Connectivity </a:t>
                      </a:r>
                      <a:r>
                        <a:rPr kumimoji="0" lang="en-GB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Calibri" pitchFamily="34" charset="0"/>
                        </a:rPr>
                        <a:t>(300m, at </a:t>
                      </a:r>
                      <a:r>
                        <a:rPr kumimoji="0" lang="en-GB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4-5 years old</a:t>
                      </a:r>
                      <a:r>
                        <a:rPr kumimoji="0" lang="en-GB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Calibri" pitchFamily="34" charset="0"/>
                        </a:rPr>
                        <a:t>)</a:t>
                      </a: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128 intersections/km</a:t>
                      </a:r>
                      <a:r>
                        <a:rPr kumimoji="0" lang="en-GB" sz="1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2</a:t>
                      </a:r>
                      <a:endParaRPr kumimoji="0" lang="en-GB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16</a:t>
                      </a: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-0.5 [-1.1; 0.1]</a:t>
                      </a: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30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DBP</a:t>
                      </a: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30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Temperature (Day before BP)</a:t>
                      </a: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11.6ºC</a:t>
                      </a: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100</a:t>
                      </a: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-1.1 [-1.6; -0.6]</a:t>
                      </a: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630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NO</a:t>
                      </a:r>
                      <a:r>
                        <a:rPr kumimoji="0" lang="en-GB" sz="1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2</a:t>
                      </a:r>
                      <a:r>
                        <a:rPr kumimoji="0" lang="en-GB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 (</a:t>
                      </a:r>
                      <a:r>
                        <a:rPr kumimoji="0" lang="en-GB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Preg</a:t>
                      </a:r>
                      <a:r>
                        <a:rPr kumimoji="0" lang="en-GB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.)</a:t>
                      </a: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9.1 </a:t>
                      </a:r>
                      <a:r>
                        <a:rPr kumimoji="0" lang="en-GB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μg</a:t>
                      </a:r>
                      <a:r>
                        <a:rPr kumimoji="0" lang="en-GB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/m</a:t>
                      </a:r>
                      <a:r>
                        <a:rPr kumimoji="0" lang="en-GB" sz="10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3</a:t>
                      </a: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82</a:t>
                      </a: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0.7 [0.3; 1.2]</a:t>
                      </a: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630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PM</a:t>
                      </a:r>
                      <a:r>
                        <a:rPr kumimoji="0" lang="en-GB" sz="1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2.5</a:t>
                      </a:r>
                      <a:r>
                        <a:rPr kumimoji="0" lang="en-GB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 (Year before BP)</a:t>
                      </a: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3.8 μg/m</a:t>
                      </a:r>
                      <a:r>
                        <a:rPr kumimoji="0" lang="en-GB" sz="1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3</a:t>
                      </a:r>
                      <a:endParaRPr kumimoji="0" lang="en-GB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64</a:t>
                      </a: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0.9 [0.1; 1.8]</a:t>
                      </a: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630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Calibri" pitchFamily="34" charset="0"/>
                        </a:rPr>
                        <a:t>24-h noise (</a:t>
                      </a:r>
                      <a:r>
                        <a:rPr kumimoji="0" lang="en-GB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Calibri" pitchFamily="34" charset="0"/>
                        </a:rPr>
                        <a:t>Preg</a:t>
                      </a:r>
                      <a:r>
                        <a:rPr kumimoji="0" lang="en-GB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Calibri" pitchFamily="34" charset="0"/>
                        </a:rPr>
                        <a:t>.)</a:t>
                      </a: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24</a:t>
                      </a: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630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Calibri" pitchFamily="34" charset="0"/>
                        </a:rPr>
                        <a:t>     &lt;55 dB</a:t>
                      </a: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1418 (33)</a:t>
                      </a: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Ref.</a:t>
                      </a: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630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Calibri" pitchFamily="34" charset="0"/>
                        </a:rPr>
                        <a:t>     55-60 dB </a:t>
                      </a: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996 (23)</a:t>
                      </a: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0.4 [-0.4; 1.3]</a:t>
                      </a: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630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Calibri" pitchFamily="34" charset="0"/>
                        </a:rPr>
                        <a:t>     60-65 dB</a:t>
                      </a: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1200 (28)</a:t>
                      </a: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0.8 [-0.0; 1.9]</a:t>
                      </a: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630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Calibri" pitchFamily="34" charset="0"/>
                        </a:rPr>
                        <a:t>     65-70 dB</a:t>
                      </a: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494 (12)</a:t>
                      </a: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0.5 [-0.6; 1.7]</a:t>
                      </a: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630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Calibri" pitchFamily="34" charset="0"/>
                        </a:rPr>
                        <a:t>     &gt;70 dB</a:t>
                      </a: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171 (4)</a:t>
                      </a: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0.2 [-2.1; 2.5]</a:t>
                      </a: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630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Temperature (</a:t>
                      </a:r>
                      <a:r>
                        <a:rPr kumimoji="0" lang="en-GB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Preg</a:t>
                      </a:r>
                      <a:r>
                        <a:rPr kumimoji="0" lang="en-GB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.)</a:t>
                      </a: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7.8ºC</a:t>
                      </a: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12</a:t>
                      </a: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Times New Roman" pitchFamily="18" charset="0"/>
                        </a:rPr>
                        <a:t>0.6 [-0.6; 1.7]</a:t>
                      </a:r>
                    </a:p>
                  </a:txBody>
                  <a:tcPr marL="47086" marR="4708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B40F86D-4696-4735-BF31-B5FC72F1848E}"/>
              </a:ext>
            </a:extLst>
          </p:cNvPr>
          <p:cNvSpPr/>
          <p:nvPr/>
        </p:nvSpPr>
        <p:spPr>
          <a:xfrm>
            <a:off x="407368" y="1150938"/>
            <a:ext cx="3377644" cy="736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Clr>
                <a:srgbClr val="333399"/>
              </a:buClr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Sélection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variables (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DSA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= Multi-expositions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82B2839-469F-4B31-B4C7-1A5FD431FAEB}"/>
              </a:ext>
            </a:extLst>
          </p:cNvPr>
          <p:cNvSpPr txBox="1"/>
          <p:nvPr/>
        </p:nvSpPr>
        <p:spPr>
          <a:xfrm>
            <a:off x="9264353" y="6309320"/>
            <a:ext cx="2526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Warembourg, Environ Int 2020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60940F3-86DC-410A-A8B1-C1D12C975E8F}"/>
              </a:ext>
            </a:extLst>
          </p:cNvPr>
          <p:cNvSpPr txBox="1"/>
          <p:nvPr/>
        </p:nvSpPr>
        <p:spPr>
          <a:xfrm>
            <a:off x="1055440" y="2442060"/>
            <a:ext cx="309634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Pollution de l’air, température (pendant grossesse), Bruit, Densité du bâti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Température (la veille), Connectivité</a:t>
            </a: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0492A01B-0123-4E00-BA88-165800EBD8A8}"/>
              </a:ext>
            </a:extLst>
          </p:cNvPr>
          <p:cNvSpPr/>
          <p:nvPr/>
        </p:nvSpPr>
        <p:spPr>
          <a:xfrm rot="18328682">
            <a:off x="585034" y="2557714"/>
            <a:ext cx="465672" cy="2515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EA78B247-7D2B-4F12-AB20-62E6A8798254}"/>
              </a:ext>
            </a:extLst>
          </p:cNvPr>
          <p:cNvSpPr/>
          <p:nvPr/>
        </p:nvSpPr>
        <p:spPr>
          <a:xfrm rot="2537232">
            <a:off x="564278" y="3330777"/>
            <a:ext cx="447450" cy="2515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11EF274-F5AC-4064-9774-6FAB7AF2CD35}"/>
              </a:ext>
            </a:extLst>
          </p:cNvPr>
          <p:cNvSpPr txBox="1"/>
          <p:nvPr/>
        </p:nvSpPr>
        <p:spPr>
          <a:xfrm>
            <a:off x="1135142" y="4147064"/>
            <a:ext cx="24530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Niveau socio-économique local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B18D55EA-4C33-4DA3-AB7F-4151DCF6A32D}"/>
              </a:ext>
            </a:extLst>
          </p:cNvPr>
          <p:cNvSpPr/>
          <p:nvPr/>
        </p:nvSpPr>
        <p:spPr>
          <a:xfrm rot="18328682">
            <a:off x="744116" y="4149677"/>
            <a:ext cx="416584" cy="2515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983AA85E-4BA4-4A68-AA53-B41D495D07FC}"/>
              </a:ext>
            </a:extLst>
          </p:cNvPr>
          <p:cNvSpPr/>
          <p:nvPr/>
        </p:nvSpPr>
        <p:spPr>
          <a:xfrm rot="2537232">
            <a:off x="234103" y="4149676"/>
            <a:ext cx="471720" cy="2515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7 CuadroTexto">
            <a:extLst>
              <a:ext uri="{FF2B5EF4-FFF2-40B4-BE49-F238E27FC236}">
                <a16:creationId xmlns:a16="http://schemas.microsoft.com/office/drawing/2014/main" id="{C9D47748-5D62-4063-8C0E-7ED76A28D9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352" y="5301208"/>
            <a:ext cx="3528392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</a:t>
            </a:r>
            <a:r>
              <a:rPr kumimoji="0" lang="es-ES" alt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ES" alt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analyses</a:t>
            </a:r>
            <a:r>
              <a:rPr kumimoji="0" lang="es-ES" alt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are </a:t>
            </a:r>
            <a:r>
              <a:rPr kumimoji="0" lang="es-ES" alt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adjusted</a:t>
            </a:r>
            <a:r>
              <a:rPr kumimoji="0" lang="es-ES" alt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ES" alt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</a:t>
            </a:r>
            <a:r>
              <a:rPr kumimoji="0" lang="es-ES" alt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ES" alt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cohort</a:t>
            </a:r>
            <a:r>
              <a:rPr kumimoji="0" lang="es-ES" alt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maternal </a:t>
            </a:r>
            <a:r>
              <a:rPr kumimoji="0" lang="es-ES" alt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age</a:t>
            </a:r>
            <a:r>
              <a:rPr kumimoji="0" lang="es-ES" alt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maternal </a:t>
            </a:r>
            <a:r>
              <a:rPr kumimoji="0" lang="es-ES" alt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education</a:t>
            </a:r>
            <a:r>
              <a:rPr kumimoji="0" lang="es-ES" alt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maternal BMI, </a:t>
            </a:r>
            <a:r>
              <a:rPr kumimoji="0" lang="es-ES" alt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parity</a:t>
            </a:r>
            <a:r>
              <a:rPr kumimoji="0" lang="es-ES" alt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parental country </a:t>
            </a:r>
            <a:r>
              <a:rPr kumimoji="0" lang="es-ES" alt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of</a:t>
            </a:r>
            <a:r>
              <a:rPr kumimoji="0" lang="es-ES" alt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ES" alt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birth</a:t>
            </a:r>
            <a:r>
              <a:rPr kumimoji="0" lang="es-ES" alt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s-ES" alt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child</a:t>
            </a:r>
            <a:r>
              <a:rPr kumimoji="0" lang="es-ES" alt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ES" alt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age</a:t>
            </a:r>
            <a:r>
              <a:rPr kumimoji="0" lang="es-ES" alt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sex and </a:t>
            </a:r>
            <a:r>
              <a:rPr kumimoji="0" lang="es-ES" alt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height</a:t>
            </a:r>
            <a:endParaRPr kumimoji="0" lang="en-GB" altLang="fr-FR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648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925284-D2A5-4900-A2B1-51086D19C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 sz="3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Exposome</a:t>
            </a:r>
            <a:r>
              <a:rPr lang="fr-FR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urbain et pression artérielle à 4-5 ans </a:t>
            </a:r>
            <a:r>
              <a:rPr lang="fr-FR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(n=4700)</a:t>
            </a:r>
            <a:endParaRPr lang="fr-FR" sz="3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0A3D842-5DB0-49DD-97C5-B1FCCD3230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55"/>
          <a:stretch/>
        </p:blipFill>
        <p:spPr>
          <a:xfrm>
            <a:off x="4249942" y="1130059"/>
            <a:ext cx="7776719" cy="50340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61778F5-F292-4A0C-B6C9-2DC687E57297}"/>
              </a:ext>
            </a:extLst>
          </p:cNvPr>
          <p:cNvSpPr/>
          <p:nvPr/>
        </p:nvSpPr>
        <p:spPr>
          <a:xfrm>
            <a:off x="740949" y="1150938"/>
            <a:ext cx="3377644" cy="407035"/>
          </a:xfrm>
          <a:prstGeom prst="rect">
            <a:avLst/>
          </a:prstGeom>
        </p:spPr>
        <p:txBody>
          <a:bodyPr wrap="square" lIns="36000" rIns="3600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ts val="0"/>
              </a:spcBef>
              <a:spcAft>
                <a:spcPct val="0"/>
              </a:spcAft>
              <a:buClr>
                <a:srgbClr val="333399"/>
              </a:buClr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Clustering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AEFE86E-1127-4100-A5DA-7CDBFC6241A1}"/>
              </a:ext>
            </a:extLst>
          </p:cNvPr>
          <p:cNvSpPr txBox="1"/>
          <p:nvPr/>
        </p:nvSpPr>
        <p:spPr>
          <a:xfrm>
            <a:off x="9264353" y="6309320"/>
            <a:ext cx="2526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Warembourg, Environ Int 2020</a:t>
            </a:r>
          </a:p>
        </p:txBody>
      </p:sp>
      <p:sp>
        <p:nvSpPr>
          <p:cNvPr id="6" name="7 CuadroTexto">
            <a:extLst>
              <a:ext uri="{FF2B5EF4-FFF2-40B4-BE49-F238E27FC236}">
                <a16:creationId xmlns:a16="http://schemas.microsoft.com/office/drawing/2014/main" id="{F359FF9E-6D2F-474E-842E-783592E3F3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352" y="5301208"/>
            <a:ext cx="3528392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</a:t>
            </a:r>
            <a:r>
              <a:rPr kumimoji="0" lang="es-ES" alt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ES" alt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analyses</a:t>
            </a:r>
            <a:r>
              <a:rPr kumimoji="0" lang="es-ES" alt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are </a:t>
            </a:r>
            <a:r>
              <a:rPr kumimoji="0" lang="es-ES" alt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adjusted</a:t>
            </a:r>
            <a:r>
              <a:rPr kumimoji="0" lang="es-ES" alt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ES" alt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</a:t>
            </a:r>
            <a:r>
              <a:rPr kumimoji="0" lang="es-ES" alt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ES" alt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cohort</a:t>
            </a:r>
            <a:r>
              <a:rPr kumimoji="0" lang="es-ES" alt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maternal </a:t>
            </a:r>
            <a:r>
              <a:rPr kumimoji="0" lang="es-ES" alt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age</a:t>
            </a:r>
            <a:r>
              <a:rPr kumimoji="0" lang="es-ES" alt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maternal </a:t>
            </a:r>
            <a:r>
              <a:rPr kumimoji="0" lang="es-ES" alt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education</a:t>
            </a:r>
            <a:r>
              <a:rPr kumimoji="0" lang="es-ES" alt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maternal BMI, </a:t>
            </a:r>
            <a:r>
              <a:rPr kumimoji="0" lang="es-ES" alt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parity</a:t>
            </a:r>
            <a:r>
              <a:rPr kumimoji="0" lang="es-ES" alt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parental country </a:t>
            </a:r>
            <a:r>
              <a:rPr kumimoji="0" lang="es-ES" alt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of</a:t>
            </a:r>
            <a:r>
              <a:rPr kumimoji="0" lang="es-ES" alt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ES" alt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birth</a:t>
            </a:r>
            <a:r>
              <a:rPr kumimoji="0" lang="es-ES" alt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s-ES" alt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child</a:t>
            </a:r>
            <a:r>
              <a:rPr kumimoji="0" lang="es-ES" alt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ES" alt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age</a:t>
            </a:r>
            <a:r>
              <a:rPr kumimoji="0" lang="es-ES" alt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sex and </a:t>
            </a:r>
            <a:r>
              <a:rPr kumimoji="0" lang="es-ES" alt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height</a:t>
            </a:r>
            <a:endParaRPr kumimoji="0" lang="en-GB" altLang="fr-FR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576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925284-D2A5-4900-A2B1-51086D19C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 sz="3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Exposome</a:t>
            </a:r>
            <a:r>
              <a:rPr lang="fr-FR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urbain et pression artérielle à 4-5 ans </a:t>
            </a:r>
            <a:r>
              <a:rPr lang="fr-FR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(n=4700)</a:t>
            </a:r>
            <a:endParaRPr lang="fr-FR" sz="3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7CE1973-78AF-4D50-B6F1-21F329CD8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873" y="1130058"/>
            <a:ext cx="7660511" cy="514997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444CDCE-485D-4A1C-A289-159671FD5106}"/>
              </a:ext>
            </a:extLst>
          </p:cNvPr>
          <p:cNvSpPr txBox="1"/>
          <p:nvPr/>
        </p:nvSpPr>
        <p:spPr>
          <a:xfrm>
            <a:off x="9264353" y="6309320"/>
            <a:ext cx="2526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Warembourg, Environ Int 2020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0F9983-EC64-4539-A7AE-DE0F20AD6982}"/>
              </a:ext>
            </a:extLst>
          </p:cNvPr>
          <p:cNvSpPr/>
          <p:nvPr/>
        </p:nvSpPr>
        <p:spPr>
          <a:xfrm>
            <a:off x="740949" y="1150938"/>
            <a:ext cx="3377644" cy="407035"/>
          </a:xfrm>
          <a:prstGeom prst="rect">
            <a:avLst/>
          </a:prstGeom>
        </p:spPr>
        <p:txBody>
          <a:bodyPr wrap="square" lIns="36000" rIns="3600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ts val="0"/>
              </a:spcBef>
              <a:spcAft>
                <a:spcPct val="0"/>
              </a:spcAft>
              <a:buClr>
                <a:srgbClr val="333399"/>
              </a:buClr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Clustering</a:t>
            </a:r>
          </a:p>
        </p:txBody>
      </p:sp>
      <p:sp>
        <p:nvSpPr>
          <p:cNvPr id="11" name="Rectángulo 2">
            <a:extLst>
              <a:ext uri="{FF2B5EF4-FFF2-40B4-BE49-F238E27FC236}">
                <a16:creationId xmlns:a16="http://schemas.microsoft.com/office/drawing/2014/main" id="{2A710157-6C02-4748-B490-EE00F27EF29D}"/>
              </a:ext>
            </a:extLst>
          </p:cNvPr>
          <p:cNvSpPr/>
          <p:nvPr/>
        </p:nvSpPr>
        <p:spPr>
          <a:xfrm>
            <a:off x="1445295" y="4296739"/>
            <a:ext cx="2012422" cy="604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7000"/>
              </a:lnSpc>
              <a:spcBef>
                <a:spcPts val="0"/>
              </a:spcBef>
              <a:spcAft>
                <a:spcPct val="0"/>
              </a:spcAft>
              <a:buClr>
                <a:srgbClr val="333399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Comic Sans MS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~25% de la population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Comic Sans MS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d’étude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333399">
                  <a:lumMod val="75000"/>
                </a:srgbClr>
              </a:solidFill>
              <a:effectLst/>
              <a:uLnTx/>
              <a:uFillTx/>
              <a:latin typeface="Comic Sans MS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Cerrar llave 3">
            <a:extLst>
              <a:ext uri="{FF2B5EF4-FFF2-40B4-BE49-F238E27FC236}">
                <a16:creationId xmlns:a16="http://schemas.microsoft.com/office/drawing/2014/main" id="{A19E6833-6DF4-4350-A0F3-03A4A389C2BA}"/>
              </a:ext>
            </a:extLst>
          </p:cNvPr>
          <p:cNvSpPr/>
          <p:nvPr/>
        </p:nvSpPr>
        <p:spPr>
          <a:xfrm flipH="1">
            <a:off x="3595998" y="4204453"/>
            <a:ext cx="384313" cy="1000577"/>
          </a:xfrm>
          <a:prstGeom prst="rightBrace">
            <a:avLst>
              <a:gd name="adj1" fmla="val 19725"/>
              <a:gd name="adj2" fmla="val 47851"/>
            </a:avLst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Rectángulo redondeado 5">
            <a:extLst>
              <a:ext uri="{FF2B5EF4-FFF2-40B4-BE49-F238E27FC236}">
                <a16:creationId xmlns:a16="http://schemas.microsoft.com/office/drawing/2014/main" id="{9B8977D9-0553-496C-A220-2A4D3513A090}"/>
              </a:ext>
            </a:extLst>
          </p:cNvPr>
          <p:cNvSpPr/>
          <p:nvPr/>
        </p:nvSpPr>
        <p:spPr>
          <a:xfrm>
            <a:off x="4118592" y="4077072"/>
            <a:ext cx="7660511" cy="1255341"/>
          </a:xfrm>
          <a:prstGeom prst="round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7 CuadroTexto">
            <a:extLst>
              <a:ext uri="{FF2B5EF4-FFF2-40B4-BE49-F238E27FC236}">
                <a16:creationId xmlns:a16="http://schemas.microsoft.com/office/drawing/2014/main" id="{82399177-D65A-49D8-B6D5-B1FED0E7C9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352" y="5301208"/>
            <a:ext cx="3528392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</a:t>
            </a:r>
            <a:r>
              <a:rPr kumimoji="0" lang="es-ES" alt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ES" alt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analyses</a:t>
            </a:r>
            <a:r>
              <a:rPr kumimoji="0" lang="es-ES" alt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are </a:t>
            </a:r>
            <a:r>
              <a:rPr kumimoji="0" lang="es-ES" alt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adjusted</a:t>
            </a:r>
            <a:r>
              <a:rPr kumimoji="0" lang="es-ES" alt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ES" alt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</a:t>
            </a:r>
            <a:r>
              <a:rPr kumimoji="0" lang="es-ES" alt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ES" alt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cohort</a:t>
            </a:r>
            <a:r>
              <a:rPr kumimoji="0" lang="es-ES" alt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maternal </a:t>
            </a:r>
            <a:r>
              <a:rPr kumimoji="0" lang="es-ES" alt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age</a:t>
            </a:r>
            <a:r>
              <a:rPr kumimoji="0" lang="es-ES" alt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maternal </a:t>
            </a:r>
            <a:r>
              <a:rPr kumimoji="0" lang="es-ES" alt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education</a:t>
            </a:r>
            <a:r>
              <a:rPr kumimoji="0" lang="es-ES" alt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maternal BMI, </a:t>
            </a:r>
            <a:r>
              <a:rPr kumimoji="0" lang="es-ES" alt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parity</a:t>
            </a:r>
            <a:r>
              <a:rPr kumimoji="0" lang="es-ES" alt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parental country </a:t>
            </a:r>
            <a:r>
              <a:rPr kumimoji="0" lang="es-ES" alt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of</a:t>
            </a:r>
            <a:r>
              <a:rPr kumimoji="0" lang="es-ES" alt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ES" alt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birth</a:t>
            </a:r>
            <a:r>
              <a:rPr kumimoji="0" lang="es-ES" alt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s-ES" alt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child</a:t>
            </a:r>
            <a:r>
              <a:rPr kumimoji="0" lang="es-ES" alt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ES" alt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age</a:t>
            </a:r>
            <a:r>
              <a:rPr kumimoji="0" lang="es-ES" alt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sex and </a:t>
            </a:r>
            <a:r>
              <a:rPr kumimoji="0" lang="es-ES" alt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height</a:t>
            </a:r>
            <a:endParaRPr kumimoji="0" lang="en-GB" altLang="fr-FR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63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1A5114-794F-48B2-B88E-25FC39B0E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7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5400" b="1" u="sng" dirty="0"/>
              <a:t>The </a:t>
            </a:r>
            <a:r>
              <a:rPr lang="fr-FR" sz="5400" b="1" u="sng" dirty="0" err="1"/>
              <a:t>Exposome</a:t>
            </a:r>
            <a:r>
              <a:rPr lang="fr-FR" sz="5400" b="1" u="sng" dirty="0"/>
              <a:t> data challenge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A756E05-9268-4520-AFCD-2C9687B65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F706-9FF2-45E2-B4D9-0EE566FE1D3B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1752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759C18-22F6-4E85-BB6A-0F527FE12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8788"/>
          </a:xfrm>
        </p:spPr>
        <p:txBody>
          <a:bodyPr>
            <a:noAutofit/>
          </a:bodyPr>
          <a:lstStyle/>
          <a:p>
            <a:r>
              <a:rPr lang="fr-FR" b="1" dirty="0">
                <a:latin typeface="+mn-lt"/>
              </a:rPr>
              <a:t>The </a:t>
            </a:r>
            <a:r>
              <a:rPr lang="fr-FR" b="1" dirty="0" err="1">
                <a:latin typeface="+mn-lt"/>
              </a:rPr>
              <a:t>Exposome</a:t>
            </a:r>
            <a:r>
              <a:rPr lang="fr-FR" b="1" dirty="0">
                <a:latin typeface="+mn-lt"/>
              </a:rPr>
              <a:t> data challenge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2EEF62C-AC29-4FD8-9566-1B723D6EC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F706-9FF2-45E2-B4D9-0EE566FE1D3B}" type="slidenum">
              <a:rPr lang="fr-FR" smtClean="0"/>
              <a:t>24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AA7BF8C-BCC3-4CEC-8ADD-450F2B125B53}"/>
              </a:ext>
            </a:extLst>
          </p:cNvPr>
          <p:cNvSpPr txBox="1"/>
          <p:nvPr/>
        </p:nvSpPr>
        <p:spPr>
          <a:xfrm>
            <a:off x="954156" y="1749286"/>
            <a:ext cx="109728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400" dirty="0"/>
              <a:t>Event </a:t>
            </a:r>
            <a:r>
              <a:rPr lang="fr-FR" sz="2400" dirty="0" err="1"/>
              <a:t>created</a:t>
            </a:r>
            <a:r>
              <a:rPr lang="fr-FR" sz="2400" dirty="0"/>
              <a:t> in the </a:t>
            </a:r>
            <a:r>
              <a:rPr lang="fr-FR" sz="2400" dirty="0" err="1"/>
              <a:t>framework</a:t>
            </a:r>
            <a:r>
              <a:rPr lang="fr-FR" sz="2400" dirty="0"/>
              <a:t> of the ATHLETE </a:t>
            </a:r>
            <a:r>
              <a:rPr lang="fr-FR" sz="2400" dirty="0" err="1"/>
              <a:t>project</a:t>
            </a:r>
            <a:r>
              <a:rPr lang="fr-FR" sz="2400" dirty="0"/>
              <a:t>: </a:t>
            </a:r>
            <a:r>
              <a:rPr lang="fr-FR" sz="2400" dirty="0">
                <a:hlinkClick r:id="rId2"/>
              </a:rPr>
              <a:t>https://athleteproject.eu/</a:t>
            </a:r>
            <a:endParaRPr lang="fr-FR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FR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400" dirty="0" err="1"/>
              <a:t>Organized</a:t>
            </a:r>
            <a:r>
              <a:rPr lang="fr-FR" sz="2400" dirty="0"/>
              <a:t> by </a:t>
            </a:r>
            <a:r>
              <a:rPr lang="fr-FR" sz="2400" dirty="0" err="1"/>
              <a:t>ISGlobal</a:t>
            </a:r>
            <a:r>
              <a:rPr lang="fr-FR" sz="2400" dirty="0"/>
              <a:t>, Barcelona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FR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400" dirty="0" err="1"/>
              <a:t>Simulated</a:t>
            </a:r>
            <a:r>
              <a:rPr lang="fr-FR" sz="2400" dirty="0"/>
              <a:t> data (</a:t>
            </a:r>
            <a:r>
              <a:rPr lang="fr-FR" sz="2400" dirty="0" err="1"/>
              <a:t>based</a:t>
            </a:r>
            <a:r>
              <a:rPr lang="fr-FR" sz="2400" dirty="0"/>
              <a:t> on the HELIX </a:t>
            </a:r>
            <a:r>
              <a:rPr lang="fr-FR" sz="2400" dirty="0" err="1"/>
              <a:t>project</a:t>
            </a:r>
            <a:r>
              <a:rPr lang="fr-FR" sz="2400" dirty="0"/>
              <a:t>) </a:t>
            </a:r>
            <a:r>
              <a:rPr lang="fr-FR" sz="2400" dirty="0" err="1"/>
              <a:t>publicly</a:t>
            </a:r>
            <a:r>
              <a:rPr lang="fr-FR" sz="2400" dirty="0"/>
              <a:t> </a:t>
            </a:r>
            <a:r>
              <a:rPr lang="fr-FR" sz="2400" dirty="0" err="1"/>
              <a:t>available</a:t>
            </a:r>
            <a:r>
              <a:rPr lang="fr-FR" sz="2400" dirty="0"/>
              <a:t> to challenge </a:t>
            </a:r>
            <a:r>
              <a:rPr lang="fr-FR" sz="2400" dirty="0" err="1"/>
              <a:t>researchers</a:t>
            </a:r>
            <a:r>
              <a:rPr lang="fr-FR" sz="2400" dirty="0"/>
              <a:t> on </a:t>
            </a:r>
            <a:r>
              <a:rPr lang="fr-FR" sz="2400" dirty="0" err="1"/>
              <a:t>statistical</a:t>
            </a:r>
            <a:r>
              <a:rPr lang="fr-FR" sz="2400" dirty="0"/>
              <a:t> </a:t>
            </a:r>
            <a:r>
              <a:rPr lang="fr-FR" sz="2400" dirty="0" err="1"/>
              <a:t>tools</a:t>
            </a:r>
            <a:r>
              <a:rPr lang="fr-FR" sz="2400" dirty="0"/>
              <a:t> to </a:t>
            </a:r>
            <a:r>
              <a:rPr lang="fr-FR" sz="2400" dirty="0" err="1"/>
              <a:t>study</a:t>
            </a:r>
            <a:r>
              <a:rPr lang="fr-FR" sz="2400" dirty="0"/>
              <a:t> </a:t>
            </a:r>
            <a:r>
              <a:rPr lang="fr-FR" sz="2400" dirty="0" err="1"/>
              <a:t>exposome-health</a:t>
            </a:r>
            <a:r>
              <a:rPr lang="fr-FR" sz="2400" dirty="0"/>
              <a:t> associations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FR" sz="24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EB51D60-9B95-4BDC-B9D3-93A960E46B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76" b="20427"/>
          <a:stretch/>
        </p:blipFill>
        <p:spPr>
          <a:xfrm>
            <a:off x="3670593" y="4920791"/>
            <a:ext cx="4469761" cy="143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14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759C18-22F6-4E85-BB6A-0F527FE12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49" y="365126"/>
            <a:ext cx="11072190" cy="628788"/>
          </a:xfrm>
        </p:spPr>
        <p:txBody>
          <a:bodyPr>
            <a:noAutofit/>
          </a:bodyPr>
          <a:lstStyle/>
          <a:p>
            <a:r>
              <a:rPr lang="fr-FR" b="1" dirty="0" err="1">
                <a:latin typeface="+mn-lt"/>
              </a:rPr>
              <a:t>Organization</a:t>
            </a:r>
            <a:r>
              <a:rPr lang="fr-FR" b="1" dirty="0">
                <a:latin typeface="+mn-lt"/>
              </a:rPr>
              <a:t> of the </a:t>
            </a:r>
            <a:r>
              <a:rPr lang="fr-FR" b="1" dirty="0" err="1">
                <a:latin typeface="+mn-lt"/>
              </a:rPr>
              <a:t>datasets</a:t>
            </a:r>
            <a:endParaRPr lang="fr-FR" b="1" dirty="0">
              <a:latin typeface="+mn-lt"/>
            </a:endParaRPr>
          </a:p>
        </p:txBody>
      </p:sp>
      <p:sp>
        <p:nvSpPr>
          <p:cNvPr id="25" name="Google Shape;86;p1">
            <a:extLst>
              <a:ext uri="{FF2B5EF4-FFF2-40B4-BE49-F238E27FC236}">
                <a16:creationId xmlns:a16="http://schemas.microsoft.com/office/drawing/2014/main" id="{4F6D0F48-4D83-491D-AD8F-33A15846249D}"/>
              </a:ext>
            </a:extLst>
          </p:cNvPr>
          <p:cNvSpPr/>
          <p:nvPr/>
        </p:nvSpPr>
        <p:spPr>
          <a:xfrm>
            <a:off x="1547808" y="2114827"/>
            <a:ext cx="1967950" cy="588559"/>
          </a:xfrm>
          <a:prstGeom prst="roundRect">
            <a:avLst>
              <a:gd name="adj" fmla="val 16667"/>
            </a:avLst>
          </a:prstGeom>
          <a:solidFill>
            <a:schemeClr val="accent6">
              <a:lumMod val="20000"/>
              <a:lumOff val="80000"/>
            </a:schemeClr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i="0" u="none" strike="noStrike" cap="none" dirty="0" err="1">
                <a:latin typeface="Calibri"/>
                <a:ea typeface="Calibri"/>
                <a:cs typeface="Calibri"/>
                <a:sym typeface="Calibri"/>
              </a:rPr>
              <a:t>Exposures</a:t>
            </a:r>
            <a:endParaRPr sz="24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86;p1">
            <a:extLst>
              <a:ext uri="{FF2B5EF4-FFF2-40B4-BE49-F238E27FC236}">
                <a16:creationId xmlns:a16="http://schemas.microsoft.com/office/drawing/2014/main" id="{9C38CD8C-B12E-4586-A2BD-C737D4F96D9B}"/>
              </a:ext>
            </a:extLst>
          </p:cNvPr>
          <p:cNvSpPr/>
          <p:nvPr/>
        </p:nvSpPr>
        <p:spPr>
          <a:xfrm>
            <a:off x="1547808" y="2832841"/>
            <a:ext cx="1967950" cy="588559"/>
          </a:xfrm>
          <a:prstGeom prst="roundRect">
            <a:avLst>
              <a:gd name="adj" fmla="val 16667"/>
            </a:avLst>
          </a:prstGeom>
          <a:solidFill>
            <a:schemeClr val="accent2">
              <a:lumMod val="40000"/>
              <a:lumOff val="60000"/>
            </a:schemeClr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 err="1">
                <a:latin typeface="Calibri"/>
                <a:ea typeface="Calibri"/>
                <a:cs typeface="Calibri"/>
                <a:sym typeface="Calibri"/>
              </a:rPr>
              <a:t>Health</a:t>
            </a:r>
            <a:endParaRPr sz="24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86;p1">
            <a:extLst>
              <a:ext uri="{FF2B5EF4-FFF2-40B4-BE49-F238E27FC236}">
                <a16:creationId xmlns:a16="http://schemas.microsoft.com/office/drawing/2014/main" id="{D157A49E-CF64-434F-9AD0-0E53D40A47B4}"/>
              </a:ext>
            </a:extLst>
          </p:cNvPr>
          <p:cNvSpPr/>
          <p:nvPr/>
        </p:nvSpPr>
        <p:spPr>
          <a:xfrm>
            <a:off x="1547808" y="3540597"/>
            <a:ext cx="1967950" cy="588559"/>
          </a:xfrm>
          <a:prstGeom prst="roundRect">
            <a:avLst>
              <a:gd name="adj" fmla="val 16667"/>
            </a:avLst>
          </a:prstGeom>
          <a:solidFill>
            <a:schemeClr val="accent4">
              <a:lumMod val="40000"/>
              <a:lumOff val="60000"/>
            </a:schemeClr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i="0" u="none" strike="noStrike" cap="none" dirty="0" err="1">
                <a:latin typeface="Calibri"/>
                <a:ea typeface="Calibri"/>
                <a:cs typeface="Calibri"/>
                <a:sym typeface="Calibri"/>
              </a:rPr>
              <a:t>Covariates</a:t>
            </a:r>
            <a:endParaRPr sz="24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DF4858-DD24-4CAC-82E5-24F43FC8BAE1}"/>
              </a:ext>
            </a:extLst>
          </p:cNvPr>
          <p:cNvSpPr/>
          <p:nvPr/>
        </p:nvSpPr>
        <p:spPr>
          <a:xfrm>
            <a:off x="7033583" y="2213072"/>
            <a:ext cx="2584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data.frame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r>
              <a:rPr lang="en-US" i="1" dirty="0">
                <a:solidFill>
                  <a:schemeClr val="accent1"/>
                </a:solidFill>
                <a:latin typeface="Arial" panose="020B0604020202020204" pitchFamily="34" charset="0"/>
              </a:rPr>
              <a:t>exposome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038F0D5-055F-4D05-BF9F-5FB3E1FADEF9}"/>
              </a:ext>
            </a:extLst>
          </p:cNvPr>
          <p:cNvSpPr/>
          <p:nvPr/>
        </p:nvSpPr>
        <p:spPr>
          <a:xfrm>
            <a:off x="7033583" y="2931086"/>
            <a:ext cx="2584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data.frame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r>
              <a:rPr lang="en-US" i="1" dirty="0">
                <a:solidFill>
                  <a:schemeClr val="accent1"/>
                </a:solidFill>
                <a:latin typeface="Arial" panose="020B0604020202020204" pitchFamily="34" charset="0"/>
              </a:rPr>
              <a:t>phenotype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D0C3177-23E3-4187-94E2-E2FC943EBFFA}"/>
              </a:ext>
            </a:extLst>
          </p:cNvPr>
          <p:cNvSpPr/>
          <p:nvPr/>
        </p:nvSpPr>
        <p:spPr>
          <a:xfrm>
            <a:off x="7033582" y="3638842"/>
            <a:ext cx="2584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data.frame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r>
              <a:rPr lang="en-US" i="1" dirty="0">
                <a:solidFill>
                  <a:schemeClr val="accent1"/>
                </a:solidFill>
                <a:latin typeface="Arial" panose="020B0604020202020204" pitchFamily="34" charset="0"/>
              </a:rPr>
              <a:t>covariates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337A62-3509-49EC-9DC9-CFC9DF7DC00C}"/>
              </a:ext>
            </a:extLst>
          </p:cNvPr>
          <p:cNvSpPr/>
          <p:nvPr/>
        </p:nvSpPr>
        <p:spPr>
          <a:xfrm>
            <a:off x="596349" y="1367992"/>
            <a:ext cx="112809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Data </a:t>
            </a:r>
            <a:r>
              <a:rPr lang="fr-FR" b="1" dirty="0" err="1"/>
              <a:t>available</a:t>
            </a:r>
            <a:r>
              <a:rPr lang="fr-FR" b="1" dirty="0"/>
              <a:t> </a:t>
            </a:r>
            <a:r>
              <a:rPr lang="fr-FR" b="1" dirty="0" err="1"/>
              <a:t>here</a:t>
            </a:r>
            <a:r>
              <a:rPr lang="fr-FR" b="1" dirty="0"/>
              <a:t>: </a:t>
            </a:r>
            <a:r>
              <a:rPr lang="fr-FR" i="1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https://github.com/isglobal-exposomeHub/ExposomeDataChallenge2021/blob/main/README.md</a:t>
            </a:r>
            <a:endParaRPr lang="fr-FR" i="1" dirty="0">
              <a:solidFill>
                <a:schemeClr val="accent1"/>
              </a:solidFill>
            </a:endParaRPr>
          </a:p>
          <a:p>
            <a:endParaRPr lang="fr-FR" i="1" dirty="0"/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8F05B538-4387-44B4-BE43-AAB9FCE00210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 flipV="1">
            <a:off x="3515758" y="2397738"/>
            <a:ext cx="3517825" cy="1136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9CB3997B-15EF-4111-B932-79CFD90201A0}"/>
              </a:ext>
            </a:extLst>
          </p:cNvPr>
          <p:cNvCxnSpPr>
            <a:cxnSpLocks/>
            <a:stCxn id="27" idx="3"/>
            <a:endCxn id="30" idx="1"/>
          </p:cNvCxnSpPr>
          <p:nvPr/>
        </p:nvCxnSpPr>
        <p:spPr>
          <a:xfrm flipV="1">
            <a:off x="3515758" y="3115752"/>
            <a:ext cx="3517825" cy="1136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9F4938F9-7C9C-4E88-8010-809884DB493B}"/>
              </a:ext>
            </a:extLst>
          </p:cNvPr>
          <p:cNvCxnSpPr>
            <a:cxnSpLocks/>
            <a:stCxn id="28" idx="3"/>
            <a:endCxn id="31" idx="1"/>
          </p:cNvCxnSpPr>
          <p:nvPr/>
        </p:nvCxnSpPr>
        <p:spPr>
          <a:xfrm flipV="1">
            <a:off x="3515758" y="3823508"/>
            <a:ext cx="3517824" cy="1136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space réservé du numéro de diapositive 23">
            <a:extLst>
              <a:ext uri="{FF2B5EF4-FFF2-40B4-BE49-F238E27FC236}">
                <a16:creationId xmlns:a16="http://schemas.microsoft.com/office/drawing/2014/main" id="{29A739F5-96B4-4648-81E7-CBB355922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F706-9FF2-45E2-B4D9-0EE566FE1D3B}" type="slidenum">
              <a:rPr lang="fr-FR" smtClean="0"/>
              <a:t>25</a:t>
            </a:fld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44A6883-E374-4660-91CD-7F5CF886FF6D}"/>
              </a:ext>
            </a:extLst>
          </p:cNvPr>
          <p:cNvSpPr/>
          <p:nvPr/>
        </p:nvSpPr>
        <p:spPr>
          <a:xfrm>
            <a:off x="2329632" y="5841471"/>
            <a:ext cx="38597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Imputation of missing data</a:t>
            </a:r>
            <a:endParaRPr lang="en-US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CBF8D69-B4D6-4014-981E-ACAA478E1E50}"/>
              </a:ext>
            </a:extLst>
          </p:cNvPr>
          <p:cNvSpPr/>
          <p:nvPr/>
        </p:nvSpPr>
        <p:spPr>
          <a:xfrm>
            <a:off x="2329632" y="4600367"/>
            <a:ext cx="38597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Simulated data</a:t>
            </a:r>
            <a:endParaRPr lang="en-US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C271D60-B20E-45B1-8D31-689BE875DA32}"/>
              </a:ext>
            </a:extLst>
          </p:cNvPr>
          <p:cNvSpPr/>
          <p:nvPr/>
        </p:nvSpPr>
        <p:spPr>
          <a:xfrm>
            <a:off x="2329632" y="5220919"/>
            <a:ext cx="38597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Variable transformations (e.g., log2)</a:t>
            </a:r>
            <a:endParaRPr lang="en-US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44" name="Flèche : droite 43">
            <a:extLst>
              <a:ext uri="{FF2B5EF4-FFF2-40B4-BE49-F238E27FC236}">
                <a16:creationId xmlns:a16="http://schemas.microsoft.com/office/drawing/2014/main" id="{849D2980-4DAA-4959-B49E-6AC0877B9023}"/>
              </a:ext>
            </a:extLst>
          </p:cNvPr>
          <p:cNvSpPr/>
          <p:nvPr/>
        </p:nvSpPr>
        <p:spPr>
          <a:xfrm>
            <a:off x="6527268" y="5260675"/>
            <a:ext cx="45720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A27544-E552-44F7-BD15-CAD9D22008B7}"/>
              </a:ext>
            </a:extLst>
          </p:cNvPr>
          <p:cNvSpPr/>
          <p:nvPr/>
        </p:nvSpPr>
        <p:spPr>
          <a:xfrm>
            <a:off x="6527268" y="5301940"/>
            <a:ext cx="29221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See codebook</a:t>
            </a:r>
            <a:endParaRPr lang="en-US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291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759C18-22F6-4E85-BB6A-0F527FE12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830339" cy="628788"/>
          </a:xfrm>
        </p:spPr>
        <p:txBody>
          <a:bodyPr>
            <a:noAutofit/>
          </a:bodyPr>
          <a:lstStyle/>
          <a:p>
            <a:r>
              <a:rPr lang="en-US" b="1" dirty="0">
                <a:latin typeface="+mn-lt"/>
              </a:rPr>
              <a:t>Exposures</a:t>
            </a:r>
            <a:endParaRPr lang="fr-FR" b="1" dirty="0">
              <a:latin typeface="+mn-lt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9BECED6-4EB1-415A-8342-68BDFB198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F706-9FF2-45E2-B4D9-0EE566FE1D3B}" type="slidenum">
              <a:rPr lang="fr-FR" smtClean="0"/>
              <a:t>26</a:t>
            </a:fld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E6D646-ADE4-49A9-9A55-1E5B84D309FF}"/>
              </a:ext>
            </a:extLst>
          </p:cNvPr>
          <p:cNvSpPr/>
          <p:nvPr/>
        </p:nvSpPr>
        <p:spPr>
          <a:xfrm>
            <a:off x="828261" y="1322502"/>
            <a:ext cx="104725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&gt;200 environmental factors assessed during </a:t>
            </a:r>
            <a:r>
              <a:rPr lang="en-US" sz="2400" b="1" dirty="0"/>
              <a:t>pregnancy</a:t>
            </a:r>
            <a:r>
              <a:rPr lang="en-US" sz="2400" dirty="0"/>
              <a:t> and </a:t>
            </a:r>
            <a:r>
              <a:rPr lang="en-US" sz="2400" b="1" dirty="0"/>
              <a:t>childhood</a:t>
            </a:r>
            <a:endParaRPr lang="en-US" sz="2000" dirty="0"/>
          </a:p>
        </p:txBody>
      </p:sp>
      <p:sp>
        <p:nvSpPr>
          <p:cNvPr id="10" name="Google Shape;87;p1">
            <a:extLst>
              <a:ext uri="{FF2B5EF4-FFF2-40B4-BE49-F238E27FC236}">
                <a16:creationId xmlns:a16="http://schemas.microsoft.com/office/drawing/2014/main" id="{F9E851AC-03D3-409C-9F35-8EC229B46747}"/>
              </a:ext>
            </a:extLst>
          </p:cNvPr>
          <p:cNvSpPr/>
          <p:nvPr/>
        </p:nvSpPr>
        <p:spPr>
          <a:xfrm>
            <a:off x="4374785" y="2425768"/>
            <a:ext cx="3505675" cy="3382110"/>
          </a:xfrm>
          <a:prstGeom prst="roundRect">
            <a:avLst>
              <a:gd name="adj" fmla="val 16667"/>
            </a:avLst>
          </a:prstGeom>
          <a:solidFill>
            <a:schemeClr val="accent6">
              <a:lumMod val="20000"/>
              <a:lumOff val="80000"/>
            </a:schemeClr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Chemicals</a:t>
            </a:r>
            <a:endParaRPr sz="24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fr-FR" sz="1600" b="1" i="0" u="none" strike="noStrike" cap="none" dirty="0" err="1">
                <a:latin typeface="Calibri"/>
                <a:ea typeface="Calibri"/>
                <a:cs typeface="Calibri"/>
                <a:sym typeface="Calibri"/>
              </a:rPr>
              <a:t>blood</a:t>
            </a:r>
            <a:r>
              <a:rPr lang="fr-FR" sz="16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or urine </a:t>
            </a:r>
            <a:r>
              <a:rPr lang="fr-FR" sz="1600" b="1" i="0" u="none" strike="noStrike" cap="none" dirty="0" err="1">
                <a:latin typeface="Calibri"/>
                <a:ea typeface="Calibri"/>
                <a:cs typeface="Calibri"/>
                <a:sym typeface="Calibri"/>
              </a:rPr>
              <a:t>biomarkers</a:t>
            </a:r>
            <a:r>
              <a:rPr lang="fr-FR" sz="16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)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5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i="0" u="none" strike="noStrike" cap="none" dirty="0" err="1">
                <a:latin typeface="Calibri"/>
                <a:ea typeface="Calibri"/>
                <a:cs typeface="Calibri"/>
                <a:sym typeface="Calibri"/>
              </a:rPr>
              <a:t>Organochlorines</a:t>
            </a:r>
            <a:endParaRPr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PBDE</a:t>
            </a:r>
            <a:endParaRPr sz="24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PFAS</a:t>
            </a:r>
            <a:endParaRPr sz="24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i="0" u="none" strike="noStrike" cap="none" dirty="0" err="1">
                <a:latin typeface="Calibri"/>
                <a:ea typeface="Calibri"/>
                <a:cs typeface="Calibri"/>
                <a:sym typeface="Calibri"/>
              </a:rPr>
              <a:t>Metals</a:t>
            </a:r>
            <a:endParaRPr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i="0" u="none" strike="noStrike" cap="none" dirty="0" err="1">
                <a:latin typeface="Calibri"/>
                <a:ea typeface="Calibri"/>
                <a:cs typeface="Calibri"/>
                <a:sym typeface="Calibri"/>
              </a:rPr>
              <a:t>Phthalates</a:t>
            </a:r>
            <a:endParaRPr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i="0" u="none" strike="noStrike" cap="none" dirty="0" err="1">
                <a:latin typeface="Calibri"/>
                <a:ea typeface="Calibri"/>
                <a:cs typeface="Calibri"/>
                <a:sym typeface="Calibri"/>
              </a:rPr>
              <a:t>Phenols</a:t>
            </a:r>
            <a:endParaRPr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i="0" u="none" strike="noStrike" cap="none" dirty="0" err="1">
                <a:latin typeface="Calibri"/>
                <a:ea typeface="Calibri"/>
                <a:cs typeface="Calibri"/>
                <a:sym typeface="Calibri"/>
              </a:rPr>
              <a:t>Organophosphate</a:t>
            </a:r>
            <a:r>
              <a:rPr lang="fr-FR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pesticides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86;p1">
            <a:extLst>
              <a:ext uri="{FF2B5EF4-FFF2-40B4-BE49-F238E27FC236}">
                <a16:creationId xmlns:a16="http://schemas.microsoft.com/office/drawing/2014/main" id="{C78D14DB-B562-4F8C-9BE9-270F063FD0C1}"/>
              </a:ext>
            </a:extLst>
          </p:cNvPr>
          <p:cNvSpPr/>
          <p:nvPr/>
        </p:nvSpPr>
        <p:spPr>
          <a:xfrm>
            <a:off x="626164" y="2425769"/>
            <a:ext cx="3352879" cy="3382110"/>
          </a:xfrm>
          <a:prstGeom prst="roundRect">
            <a:avLst>
              <a:gd name="adj" fmla="val 16667"/>
            </a:avLst>
          </a:prstGeom>
          <a:solidFill>
            <a:schemeClr val="accent6">
              <a:lumMod val="20000"/>
              <a:lumOff val="80000"/>
            </a:schemeClr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i="0" u="none" strike="noStrike" cap="none" dirty="0" err="1">
                <a:latin typeface="Calibri"/>
                <a:ea typeface="Calibri"/>
                <a:cs typeface="Calibri"/>
                <a:sym typeface="Calibri"/>
              </a:rPr>
              <a:t>Outdoor</a:t>
            </a:r>
            <a:r>
              <a:rPr lang="fr-FR" sz="24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2400" b="1" i="0" u="none" strike="noStrike" cap="none" dirty="0" err="1">
                <a:latin typeface="Calibri"/>
                <a:ea typeface="Calibri"/>
                <a:cs typeface="Calibri"/>
                <a:sym typeface="Calibri"/>
              </a:rPr>
              <a:t>exposures</a:t>
            </a:r>
            <a:endParaRPr sz="24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(Geographic Information System)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r>
              <a:rPr lang="fr-FR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Air pollution</a:t>
            </a:r>
            <a:r>
              <a:rPr lang="fr-FR" dirty="0">
                <a:latin typeface="Calibri"/>
                <a:ea typeface="Calibri"/>
                <a:cs typeface="Calibri"/>
                <a:sym typeface="Calibri"/>
              </a:rPr>
              <a:t>*</a:t>
            </a:r>
            <a:endParaRPr sz="2400" dirty="0"/>
          </a:p>
          <a:p>
            <a:pPr marL="0" marR="0" lvl="0" indent="0" algn="ctr" rtl="0">
              <a:spcBef>
                <a:spcPts val="0"/>
              </a:spcBef>
              <a:buNone/>
            </a:pPr>
            <a:r>
              <a:rPr lang="fr-FR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Noise</a:t>
            </a:r>
            <a:r>
              <a:rPr lang="fr-FR" dirty="0">
                <a:latin typeface="Calibri"/>
                <a:ea typeface="Calibri"/>
                <a:cs typeface="Calibri"/>
                <a:sym typeface="Calibri"/>
              </a:rPr>
              <a:t>†</a:t>
            </a:r>
            <a:endParaRPr sz="2000" dirty="0"/>
          </a:p>
          <a:p>
            <a:pPr marL="0" marR="0" lvl="0" indent="0" algn="ctr" rtl="0">
              <a:spcBef>
                <a:spcPts val="0"/>
              </a:spcBef>
              <a:buNone/>
            </a:pPr>
            <a:r>
              <a:rPr lang="fr-FR" b="0" i="0" u="none" strike="noStrike" cap="none" dirty="0" err="1">
                <a:latin typeface="Calibri"/>
                <a:ea typeface="Calibri"/>
                <a:cs typeface="Calibri"/>
                <a:sym typeface="Calibri"/>
              </a:rPr>
              <a:t>Built</a:t>
            </a:r>
            <a:r>
              <a:rPr lang="fr-FR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b="0" i="0" u="none" strike="noStrike" cap="none" dirty="0" err="1">
                <a:latin typeface="Calibri"/>
                <a:ea typeface="Calibri"/>
                <a:cs typeface="Calibri"/>
                <a:sym typeface="Calibri"/>
              </a:rPr>
              <a:t>environment</a:t>
            </a:r>
            <a:r>
              <a:rPr lang="fr-FR" dirty="0">
                <a:latin typeface="Calibri"/>
                <a:ea typeface="Calibri"/>
                <a:cs typeface="Calibri"/>
                <a:sym typeface="Calibri"/>
              </a:rPr>
              <a:t>†</a:t>
            </a:r>
            <a:endParaRPr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r>
              <a:rPr lang="fr-FR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Natural </a:t>
            </a:r>
            <a:r>
              <a:rPr lang="fr-FR" b="0" i="0" u="none" strike="noStrike" cap="none" dirty="0" err="1">
                <a:latin typeface="Calibri"/>
                <a:ea typeface="Calibri"/>
                <a:cs typeface="Calibri"/>
                <a:sym typeface="Calibri"/>
              </a:rPr>
              <a:t>spaces</a:t>
            </a:r>
            <a:r>
              <a:rPr lang="fr-FR" dirty="0">
                <a:latin typeface="Calibri"/>
                <a:ea typeface="Calibri"/>
                <a:cs typeface="Calibri"/>
                <a:sym typeface="Calibri"/>
              </a:rPr>
              <a:t>†</a:t>
            </a:r>
            <a:endParaRPr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r>
              <a:rPr lang="fr-FR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Traffic</a:t>
            </a:r>
            <a:endParaRPr sz="2400" dirty="0"/>
          </a:p>
          <a:p>
            <a:pPr marL="0" marR="0" lvl="0" indent="0" algn="ctr" rtl="0">
              <a:spcBef>
                <a:spcPts val="0"/>
              </a:spcBef>
              <a:buNone/>
            </a:pPr>
            <a:r>
              <a:rPr lang="fr-FR" b="0" i="0" u="none" strike="noStrike" cap="none" dirty="0" err="1">
                <a:latin typeface="Calibri"/>
                <a:ea typeface="Calibri"/>
                <a:cs typeface="Calibri"/>
                <a:sym typeface="Calibri"/>
              </a:rPr>
              <a:t>Meteorology</a:t>
            </a:r>
            <a:r>
              <a:rPr lang="fr-FR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*</a:t>
            </a:r>
            <a:endParaRPr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r>
              <a:rPr lang="fr-FR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Water DBP</a:t>
            </a:r>
            <a:endParaRPr sz="2400" dirty="0"/>
          </a:p>
          <a:p>
            <a:pPr marL="0" marR="0" lvl="0" indent="0" algn="ctr" rtl="0">
              <a:spcBef>
                <a:spcPts val="0"/>
              </a:spcBef>
              <a:buNone/>
            </a:pPr>
            <a:r>
              <a:rPr lang="fr-FR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Indoor air</a:t>
            </a:r>
            <a:endParaRPr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88;p1">
            <a:extLst>
              <a:ext uri="{FF2B5EF4-FFF2-40B4-BE49-F238E27FC236}">
                <a16:creationId xmlns:a16="http://schemas.microsoft.com/office/drawing/2014/main" id="{310889F8-98DA-4080-8C88-F07C1B8BB642}"/>
              </a:ext>
            </a:extLst>
          </p:cNvPr>
          <p:cNvSpPr/>
          <p:nvPr/>
        </p:nvSpPr>
        <p:spPr>
          <a:xfrm>
            <a:off x="8276202" y="2425768"/>
            <a:ext cx="3392336" cy="3382110"/>
          </a:xfrm>
          <a:prstGeom prst="roundRect">
            <a:avLst>
              <a:gd name="adj" fmla="val 16667"/>
            </a:avLst>
          </a:prstGeom>
          <a:solidFill>
            <a:schemeClr val="accent6">
              <a:lumMod val="20000"/>
              <a:lumOff val="80000"/>
            </a:schemeClr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Lifestyles</a:t>
            </a:r>
            <a:endParaRPr sz="24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(questionnaires)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2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Smoking</a:t>
            </a:r>
            <a:endParaRPr sz="2400" dirty="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Diet</a:t>
            </a:r>
            <a:endParaRPr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Physical </a:t>
            </a:r>
            <a:r>
              <a:rPr lang="fr-FR" b="0" i="0" u="none" strike="noStrike" cap="none" dirty="0" err="1">
                <a:latin typeface="Calibri"/>
                <a:ea typeface="Calibri"/>
                <a:cs typeface="Calibri"/>
                <a:sym typeface="Calibri"/>
              </a:rPr>
              <a:t>activity</a:t>
            </a:r>
            <a:endParaRPr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Social and </a:t>
            </a:r>
            <a:r>
              <a:rPr lang="fr-FR" b="0" i="0" u="none" strike="noStrike" cap="none" dirty="0" err="1">
                <a:latin typeface="Calibri"/>
                <a:ea typeface="Calibri"/>
                <a:cs typeface="Calibri"/>
                <a:sym typeface="Calibri"/>
              </a:rPr>
              <a:t>economic</a:t>
            </a:r>
            <a:r>
              <a:rPr lang="fr-FR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capital </a:t>
            </a:r>
            <a:endParaRPr sz="2400" dirty="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i="0" u="none" strike="noStrike" cap="none" dirty="0" err="1">
                <a:latin typeface="Calibri"/>
                <a:ea typeface="Calibri"/>
                <a:cs typeface="Calibri"/>
                <a:sym typeface="Calibri"/>
              </a:rPr>
              <a:t>Sleep</a:t>
            </a:r>
            <a:endParaRPr lang="fr-FR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73AF7D-AE30-409C-A76D-A9A6D8B437AD}"/>
              </a:ext>
            </a:extLst>
          </p:cNvPr>
          <p:cNvSpPr/>
          <p:nvPr/>
        </p:nvSpPr>
        <p:spPr>
          <a:xfrm>
            <a:off x="-228599" y="6083084"/>
            <a:ext cx="5546038" cy="587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999" lvl="0"/>
            <a:r>
              <a:rPr lang="en-US" sz="1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* Postnatal exposures available within different time window</a:t>
            </a:r>
          </a:p>
          <a:p>
            <a:pPr marL="269999" lvl="0">
              <a:spcBef>
                <a:spcPts val="500"/>
              </a:spcBef>
              <a:spcAft>
                <a:spcPts val="500"/>
              </a:spcAft>
            </a:pPr>
            <a:r>
              <a:rPr lang="en-US" sz="1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† Postnatal exposures available at different location: home and school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D65DB12-3BAC-4139-AB75-BB917C464FD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055" y="1963421"/>
            <a:ext cx="814414" cy="85532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4F32290-04A7-4070-A2C4-B5D0CA8CC39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34663" y="1998108"/>
            <a:ext cx="700121" cy="85532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6ACCFCF7-7FB6-4F25-99F5-0B06BB8C377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981998" y="1963421"/>
            <a:ext cx="855321" cy="85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7147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759C18-22F6-4E85-BB6A-0F527FE12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830339" cy="628788"/>
          </a:xfrm>
        </p:spPr>
        <p:txBody>
          <a:bodyPr>
            <a:noAutofit/>
          </a:bodyPr>
          <a:lstStyle/>
          <a:p>
            <a:pPr algn="just"/>
            <a:r>
              <a:rPr lang="en-US" b="1" dirty="0">
                <a:latin typeface="+mn-lt"/>
              </a:rPr>
              <a:t>Health outcomes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778D6-88B1-4840-A7FA-A605DB64722D}"/>
              </a:ext>
            </a:extLst>
          </p:cNvPr>
          <p:cNvSpPr/>
          <p:nvPr/>
        </p:nvSpPr>
        <p:spPr>
          <a:xfrm>
            <a:off x="838200" y="1112498"/>
            <a:ext cx="10472525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b="1" u="sng" dirty="0"/>
          </a:p>
          <a:p>
            <a:pPr algn="just"/>
            <a:r>
              <a:rPr lang="en-US" sz="2400" dirty="0"/>
              <a:t>6 health outcomes</a:t>
            </a:r>
          </a:p>
          <a:p>
            <a:pPr algn="just"/>
            <a:endParaRPr lang="en-US" sz="700" dirty="0"/>
          </a:p>
          <a:p>
            <a:pPr algn="just"/>
            <a:r>
              <a:rPr lang="en-US" sz="2400" dirty="0"/>
              <a:t>At birth or at the time of the children follow-up (6-11yo)</a:t>
            </a:r>
            <a:endParaRPr lang="en-US" sz="2000" dirty="0"/>
          </a:p>
          <a:p>
            <a:pPr algn="ctr"/>
            <a:endParaRPr lang="en-US" sz="2000" dirty="0"/>
          </a:p>
        </p:txBody>
      </p:sp>
      <p:sp>
        <p:nvSpPr>
          <p:cNvPr id="562" name="Google Shape;86;p1">
            <a:extLst>
              <a:ext uri="{FF2B5EF4-FFF2-40B4-BE49-F238E27FC236}">
                <a16:creationId xmlns:a16="http://schemas.microsoft.com/office/drawing/2014/main" id="{D63D9420-404F-4C69-95D3-DE7B9C943E4A}"/>
              </a:ext>
            </a:extLst>
          </p:cNvPr>
          <p:cNvSpPr/>
          <p:nvPr/>
        </p:nvSpPr>
        <p:spPr>
          <a:xfrm>
            <a:off x="636102" y="2733264"/>
            <a:ext cx="3352879" cy="3382110"/>
          </a:xfrm>
          <a:prstGeom prst="roundRect">
            <a:avLst>
              <a:gd name="adj" fmla="val 16667"/>
            </a:avLst>
          </a:prstGeom>
          <a:solidFill>
            <a:schemeClr val="accent2">
              <a:lumMod val="40000"/>
              <a:lumOff val="60000"/>
            </a:schemeClr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i="0" u="none" strike="noStrike" cap="none" dirty="0" err="1">
                <a:latin typeface="Calibri"/>
                <a:ea typeface="Calibri"/>
                <a:cs typeface="Calibri"/>
                <a:sym typeface="Calibri"/>
              </a:rPr>
              <a:t>Continuous</a:t>
            </a:r>
            <a:r>
              <a:rPr lang="fr-FR" sz="24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variables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05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05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05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R="0" lvl="0" algn="ctr" rtl="0">
              <a:spcBef>
                <a:spcPts val="0"/>
              </a:spcBef>
            </a:pPr>
            <a:r>
              <a:rPr lang="fr-FR" dirty="0">
                <a:latin typeface="Calibri"/>
                <a:ea typeface="Calibri"/>
                <a:cs typeface="Calibri"/>
                <a:sym typeface="Calibri"/>
              </a:rPr>
              <a:t>Birth </a:t>
            </a:r>
            <a:r>
              <a:rPr lang="fr-FR" dirty="0" err="1">
                <a:latin typeface="Calibri"/>
                <a:ea typeface="Calibri"/>
                <a:cs typeface="Calibri"/>
                <a:sym typeface="Calibri"/>
              </a:rPr>
              <a:t>weight</a:t>
            </a:r>
            <a:endParaRPr lang="fr-FR" dirty="0">
              <a:latin typeface="Calibri"/>
              <a:ea typeface="Calibri"/>
              <a:cs typeface="Calibri"/>
              <a:sym typeface="Calibri"/>
            </a:endParaRPr>
          </a:p>
          <a:p>
            <a:pPr marR="0" lvl="0" algn="ctr" rtl="0">
              <a:spcBef>
                <a:spcPts val="0"/>
              </a:spcBef>
            </a:pPr>
            <a:endParaRPr lang="fr-FR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R="0" lvl="0" algn="ctr" rtl="0">
              <a:spcBef>
                <a:spcPts val="0"/>
              </a:spcBef>
            </a:pPr>
            <a:endParaRPr lang="fr-FR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R="0" lvl="0" algn="ctr" rtl="0">
              <a:spcBef>
                <a:spcPts val="0"/>
              </a:spcBef>
            </a:pPr>
            <a:r>
              <a:rPr lang="fr-FR" dirty="0">
                <a:latin typeface="Calibri"/>
                <a:ea typeface="Calibri"/>
                <a:cs typeface="Calibri"/>
                <a:sym typeface="Calibri"/>
              </a:rPr>
              <a:t>Body mass index at 6-11yo</a:t>
            </a:r>
          </a:p>
          <a:p>
            <a:pPr marR="0" lvl="0" algn="ctr" rtl="0">
              <a:spcBef>
                <a:spcPts val="0"/>
              </a:spcBef>
            </a:pPr>
            <a:endParaRPr lang="fr-FR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R="0" lvl="0" algn="ctr" rtl="0">
              <a:spcBef>
                <a:spcPts val="0"/>
              </a:spcBef>
            </a:pPr>
            <a:endParaRPr lang="fr-FR" dirty="0">
              <a:latin typeface="Calibri"/>
              <a:ea typeface="Calibri"/>
              <a:cs typeface="Calibri"/>
              <a:sym typeface="Calibri"/>
            </a:endParaRPr>
          </a:p>
          <a:p>
            <a:pPr marR="0" lvl="0" algn="ctr" rtl="0">
              <a:spcBef>
                <a:spcPts val="0"/>
              </a:spcBef>
            </a:pPr>
            <a:endParaRPr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87;p1">
            <a:extLst>
              <a:ext uri="{FF2B5EF4-FFF2-40B4-BE49-F238E27FC236}">
                <a16:creationId xmlns:a16="http://schemas.microsoft.com/office/drawing/2014/main" id="{8EAF90CF-4040-485F-BDDA-03EB3EA13C0C}"/>
              </a:ext>
            </a:extLst>
          </p:cNvPr>
          <p:cNvSpPr/>
          <p:nvPr/>
        </p:nvSpPr>
        <p:spPr>
          <a:xfrm>
            <a:off x="4384723" y="2733263"/>
            <a:ext cx="3505675" cy="3382110"/>
          </a:xfrm>
          <a:prstGeom prst="roundRect">
            <a:avLst>
              <a:gd name="adj" fmla="val 16667"/>
            </a:avLst>
          </a:prstGeom>
          <a:solidFill>
            <a:schemeClr val="accent2">
              <a:lumMod val="40000"/>
              <a:lumOff val="60000"/>
            </a:schemeClr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i="0" u="none" strike="noStrike" cap="none" dirty="0" err="1">
                <a:latin typeface="Calibri"/>
                <a:ea typeface="Calibri"/>
                <a:cs typeface="Calibri"/>
                <a:sym typeface="Calibri"/>
              </a:rPr>
              <a:t>Categorical</a:t>
            </a:r>
            <a:r>
              <a:rPr lang="fr-FR" sz="24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variables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6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6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i="0" u="none" strike="noStrike" cap="none" dirty="0" err="1">
                <a:latin typeface="Calibri"/>
                <a:ea typeface="Calibri"/>
                <a:cs typeface="Calibri"/>
                <a:sym typeface="Calibri"/>
              </a:rPr>
              <a:t>Asthma</a:t>
            </a:r>
            <a:r>
              <a:rPr lang="fr-FR" i="0" u="none" strike="noStrike" cap="none" dirty="0">
                <a:latin typeface="Calibri"/>
                <a:ea typeface="Calibri"/>
                <a:cs typeface="Calibri"/>
                <a:sym typeface="Calibri"/>
              </a:rPr>
              <a:t> at 6-11yo (</a:t>
            </a:r>
            <a:r>
              <a:rPr lang="fr-FR" i="0" u="none" strike="noStrike" cap="none" dirty="0" err="1">
                <a:latin typeface="Calibri"/>
                <a:ea typeface="Calibri"/>
                <a:cs typeface="Calibri"/>
                <a:sym typeface="Calibri"/>
              </a:rPr>
              <a:t>binary</a:t>
            </a:r>
            <a:r>
              <a:rPr lang="fr-FR" i="0" u="none" strike="noStrike" cap="none" dirty="0"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b="1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Body mass index at 6-11yo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(4 </a:t>
            </a:r>
            <a:r>
              <a:rPr lang="fr-FR" b="0" i="0" u="none" strike="noStrike" cap="none" dirty="0" err="1">
                <a:latin typeface="Calibri"/>
                <a:ea typeface="Calibri"/>
                <a:cs typeface="Calibri"/>
                <a:sym typeface="Calibri"/>
              </a:rPr>
              <a:t>categories</a:t>
            </a:r>
            <a:r>
              <a:rPr lang="fr-FR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05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88;p1">
            <a:extLst>
              <a:ext uri="{FF2B5EF4-FFF2-40B4-BE49-F238E27FC236}">
                <a16:creationId xmlns:a16="http://schemas.microsoft.com/office/drawing/2014/main" id="{CF5D5BE8-6341-4771-B116-FD8B6E38C5B9}"/>
              </a:ext>
            </a:extLst>
          </p:cNvPr>
          <p:cNvSpPr/>
          <p:nvPr/>
        </p:nvSpPr>
        <p:spPr>
          <a:xfrm>
            <a:off x="8286140" y="2733263"/>
            <a:ext cx="3392336" cy="3382110"/>
          </a:xfrm>
          <a:prstGeom prst="roundRect">
            <a:avLst>
              <a:gd name="adj" fmla="val 16667"/>
            </a:avLst>
          </a:prstGeom>
          <a:solidFill>
            <a:schemeClr val="accent2">
              <a:lumMod val="40000"/>
              <a:lumOff val="60000"/>
            </a:schemeClr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Count variables</a:t>
            </a:r>
            <a:endParaRPr lang="fr-FR" dirty="0"/>
          </a:p>
          <a:p>
            <a:pPr lvl="0" algn="ctr">
              <a:spcBef>
                <a:spcPts val="1000"/>
              </a:spcBef>
            </a:pPr>
            <a:endParaRPr lang="en-US" sz="12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0" algn="ctr">
              <a:spcBef>
                <a:spcPts val="1000"/>
              </a:spcBef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Intelligence quotient at 6-11yo  Total correct answers (RAVEN test)</a:t>
            </a:r>
          </a:p>
          <a:p>
            <a:pPr lvl="0" algn="ctr">
              <a:spcBef>
                <a:spcPts val="1000"/>
              </a:spcBef>
            </a:pPr>
            <a:endParaRPr lang="en-US" sz="1050" dirty="0"/>
          </a:p>
          <a:p>
            <a:pPr lvl="0" algn="ctr">
              <a:spcBef>
                <a:spcPts val="1000"/>
              </a:spcBef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Neuro behavior at 6-11yo  Internalizing and externalizing problems (CBCL scale)</a:t>
            </a:r>
            <a:endParaRPr lang="fr-FR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E30F828-E61C-4D79-9B01-25C609940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F706-9FF2-45E2-B4D9-0EE566FE1D3B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902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759C18-22F6-4E85-BB6A-0F527FE12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830339" cy="628788"/>
          </a:xfrm>
        </p:spPr>
        <p:txBody>
          <a:bodyPr>
            <a:noAutofit/>
          </a:bodyPr>
          <a:lstStyle/>
          <a:p>
            <a:r>
              <a:rPr lang="en-US" b="1" dirty="0">
                <a:latin typeface="+mn-lt"/>
              </a:rPr>
              <a:t>Covariates, potential confounders</a:t>
            </a:r>
            <a:endParaRPr lang="fr-FR" b="1" dirty="0"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778D6-88B1-4840-A7FA-A605DB64722D}"/>
              </a:ext>
            </a:extLst>
          </p:cNvPr>
          <p:cNvSpPr/>
          <p:nvPr/>
        </p:nvSpPr>
        <p:spPr>
          <a:xfrm>
            <a:off x="838200" y="1192010"/>
            <a:ext cx="10472525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b="1" u="sng" dirty="0"/>
          </a:p>
          <a:p>
            <a:pPr algn="just"/>
            <a:r>
              <a:rPr lang="en-US" sz="2400" dirty="0"/>
              <a:t>Maternal and child data</a:t>
            </a:r>
            <a:endParaRPr lang="en-US" sz="2000" dirty="0"/>
          </a:p>
          <a:p>
            <a:pPr algn="ctr"/>
            <a:endParaRPr lang="en-US" sz="2000" dirty="0"/>
          </a:p>
        </p:txBody>
      </p:sp>
      <p:sp>
        <p:nvSpPr>
          <p:cNvPr id="562" name="Google Shape;86;p1">
            <a:extLst>
              <a:ext uri="{FF2B5EF4-FFF2-40B4-BE49-F238E27FC236}">
                <a16:creationId xmlns:a16="http://schemas.microsoft.com/office/drawing/2014/main" id="{D63D9420-404F-4C69-95D3-DE7B9C943E4A}"/>
              </a:ext>
            </a:extLst>
          </p:cNvPr>
          <p:cNvSpPr/>
          <p:nvPr/>
        </p:nvSpPr>
        <p:spPr>
          <a:xfrm>
            <a:off x="513524" y="2451054"/>
            <a:ext cx="3475457" cy="3382110"/>
          </a:xfrm>
          <a:prstGeom prst="roundRect">
            <a:avLst>
              <a:gd name="adj" fmla="val 16667"/>
            </a:avLst>
          </a:prstGeom>
          <a:solidFill>
            <a:schemeClr val="accent4">
              <a:lumMod val="40000"/>
              <a:lumOff val="60000"/>
            </a:schemeClr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Maternal data</a:t>
            </a:r>
          </a:p>
          <a:p>
            <a:pPr lvl="0" algn="ctr"/>
            <a:endParaRPr lang="en-US" sz="16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0" algn="ctr">
              <a:lnSpc>
                <a:spcPct val="150000"/>
              </a:lnSpc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Cohort of inclusion</a:t>
            </a:r>
          </a:p>
          <a:p>
            <a:pPr lvl="0" algn="ctr">
              <a:lnSpc>
                <a:spcPct val="150000"/>
              </a:lnSpc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Age</a:t>
            </a:r>
            <a:endParaRPr lang="en-US" dirty="0"/>
          </a:p>
          <a:p>
            <a:pPr lvl="0" algn="ctr">
              <a:lnSpc>
                <a:spcPct val="150000"/>
              </a:lnSpc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Education</a:t>
            </a:r>
            <a:endParaRPr lang="en-US" dirty="0"/>
          </a:p>
          <a:p>
            <a:pPr lvl="0" algn="ctr">
              <a:lnSpc>
                <a:spcPct val="150000"/>
              </a:lnSpc>
              <a:buClr>
                <a:schemeClr val="dk1"/>
              </a:buClr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Pre-pregnancy body mass index</a:t>
            </a:r>
            <a:endParaRPr lang="en-US" dirty="0">
              <a:solidFill>
                <a:schemeClr val="dk1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Weight gain during pregnancy</a:t>
            </a:r>
          </a:p>
          <a:p>
            <a:pPr lvl="0" algn="ctr">
              <a:lnSpc>
                <a:spcPct val="150000"/>
              </a:lnSpc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Parity</a:t>
            </a:r>
            <a:endParaRPr lang="fr-FR" sz="1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87;p1">
            <a:extLst>
              <a:ext uri="{FF2B5EF4-FFF2-40B4-BE49-F238E27FC236}">
                <a16:creationId xmlns:a16="http://schemas.microsoft.com/office/drawing/2014/main" id="{8EAF90CF-4040-485F-BDDA-03EB3EA13C0C}"/>
              </a:ext>
            </a:extLst>
          </p:cNvPr>
          <p:cNvSpPr/>
          <p:nvPr/>
        </p:nvSpPr>
        <p:spPr>
          <a:xfrm>
            <a:off x="4384723" y="2451053"/>
            <a:ext cx="3505675" cy="3382110"/>
          </a:xfrm>
          <a:prstGeom prst="roundRect">
            <a:avLst>
              <a:gd name="adj" fmla="val 16667"/>
            </a:avLst>
          </a:prstGeom>
          <a:solidFill>
            <a:schemeClr val="accent4">
              <a:lumMod val="40000"/>
              <a:lumOff val="60000"/>
            </a:schemeClr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Child data at </a:t>
            </a:r>
            <a:r>
              <a:rPr lang="fr-FR" sz="2400" b="1" i="0" u="none" strike="noStrike" cap="none" dirty="0" err="1">
                <a:latin typeface="Calibri"/>
                <a:ea typeface="Calibri"/>
                <a:cs typeface="Calibri"/>
                <a:sym typeface="Calibri"/>
              </a:rPr>
              <a:t>birth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2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lnSpc>
                <a:spcPct val="200000"/>
              </a:lnSpc>
            </a:pPr>
            <a:r>
              <a:rPr lang="en-US" dirty="0">
                <a:ea typeface="Calibri"/>
                <a:cs typeface="Calibri"/>
                <a:sym typeface="Calibri"/>
              </a:rPr>
              <a:t>Sex</a:t>
            </a:r>
          </a:p>
          <a:p>
            <a:pPr lvl="0" algn="ctr">
              <a:lnSpc>
                <a:spcPct val="200000"/>
              </a:lnSpc>
            </a:pPr>
            <a:r>
              <a:rPr lang="en-US" dirty="0">
                <a:ea typeface="Calibri"/>
                <a:cs typeface="Calibri"/>
                <a:sym typeface="Calibri"/>
              </a:rPr>
              <a:t>Gestational age</a:t>
            </a:r>
          </a:p>
          <a:p>
            <a:pPr lvl="0" algn="ctr">
              <a:lnSpc>
                <a:spcPct val="200000"/>
              </a:lnSpc>
            </a:pPr>
            <a:r>
              <a:rPr lang="en-US" dirty="0">
                <a:ea typeface="Calibri"/>
                <a:cs typeface="Calibri"/>
                <a:sym typeface="Calibri"/>
              </a:rPr>
              <a:t>Year of birth</a:t>
            </a:r>
          </a:p>
          <a:p>
            <a:pPr lvl="0" algn="ctr">
              <a:lnSpc>
                <a:spcPct val="200000"/>
              </a:lnSpc>
            </a:pPr>
            <a:r>
              <a:rPr lang="en-US" dirty="0">
                <a:ea typeface="Calibri"/>
                <a:cs typeface="Calibri"/>
                <a:sym typeface="Calibri"/>
              </a:rPr>
              <a:t>Native origin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88;p1">
            <a:extLst>
              <a:ext uri="{FF2B5EF4-FFF2-40B4-BE49-F238E27FC236}">
                <a16:creationId xmlns:a16="http://schemas.microsoft.com/office/drawing/2014/main" id="{CF5D5BE8-6341-4771-B116-FD8B6E38C5B9}"/>
              </a:ext>
            </a:extLst>
          </p:cNvPr>
          <p:cNvSpPr/>
          <p:nvPr/>
        </p:nvSpPr>
        <p:spPr>
          <a:xfrm>
            <a:off x="8286140" y="2451053"/>
            <a:ext cx="3392336" cy="3382110"/>
          </a:xfrm>
          <a:prstGeom prst="roundRect">
            <a:avLst>
              <a:gd name="adj" fmla="val 16667"/>
            </a:avLst>
          </a:prstGeom>
          <a:solidFill>
            <a:schemeClr val="accent4">
              <a:lumMod val="40000"/>
              <a:lumOff val="60000"/>
            </a:schemeClr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Child data at 6-11yo</a:t>
            </a:r>
            <a:endParaRPr lang="fr-FR" dirty="0"/>
          </a:p>
          <a:p>
            <a:pPr lvl="0" algn="ctr">
              <a:spcBef>
                <a:spcPts val="1000"/>
              </a:spcBef>
            </a:pPr>
            <a:endParaRPr lang="en-US" sz="16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0" algn="ctr">
              <a:lnSpc>
                <a:spcPct val="200000"/>
              </a:lnSpc>
            </a:pPr>
            <a:r>
              <a:rPr lang="fr-FR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Age</a:t>
            </a:r>
          </a:p>
          <a:p>
            <a:pPr lvl="0" algn="ctr">
              <a:lnSpc>
                <a:spcPct val="200000"/>
              </a:lnSpc>
            </a:pPr>
            <a:r>
              <a:rPr lang="fr-FR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Weight</a:t>
            </a:r>
            <a:endParaRPr lang="fr-FR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0" algn="ctr">
              <a:lnSpc>
                <a:spcPct val="200000"/>
              </a:lnSpc>
            </a:pPr>
            <a:r>
              <a:rPr lang="fr-FR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Height</a:t>
            </a:r>
            <a:endParaRPr lang="fr-FR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0" algn="ctr">
              <a:lnSpc>
                <a:spcPct val="200000"/>
              </a:lnSpc>
            </a:pPr>
            <a:endParaRPr lang="fr-FR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C48D153-A3FB-4FC3-A641-F978416D9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F706-9FF2-45E2-B4D9-0EE566FE1D3B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4427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759C18-22F6-4E85-BB6A-0F527FE12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830339" cy="628788"/>
          </a:xfrm>
        </p:spPr>
        <p:txBody>
          <a:bodyPr>
            <a:noAutofit/>
          </a:bodyPr>
          <a:lstStyle/>
          <a:p>
            <a:pPr algn="just"/>
            <a:r>
              <a:rPr lang="en-US" b="1" dirty="0">
                <a:latin typeface="+mn-lt"/>
              </a:rPr>
              <a:t>Data summary</a:t>
            </a:r>
            <a:endParaRPr lang="en-US" sz="4000" dirty="0">
              <a:latin typeface="+mn-lt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05497C18-0E45-4554-92E6-F4C715BFC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8" r="76796" b="74437"/>
          <a:stretch>
            <a:fillRect/>
          </a:stretch>
        </p:blipFill>
        <p:spPr bwMode="auto">
          <a:xfrm>
            <a:off x="1221889" y="2249297"/>
            <a:ext cx="719137" cy="99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106">
            <a:extLst>
              <a:ext uri="{FF2B5EF4-FFF2-40B4-BE49-F238E27FC236}">
                <a16:creationId xmlns:a16="http://schemas.microsoft.com/office/drawing/2014/main" id="{27C6A7C5-E831-4F87-8B29-B7AB1B412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368" y="2007997"/>
            <a:ext cx="46990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102">
            <a:extLst>
              <a:ext uri="{FF2B5EF4-FFF2-40B4-BE49-F238E27FC236}">
                <a16:creationId xmlns:a16="http://schemas.microsoft.com/office/drawing/2014/main" id="{62167485-D684-45AE-BFB3-D5FE2400A2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744" y="2400109"/>
            <a:ext cx="4000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Espace réservé du contenu 3">
            <a:extLst>
              <a:ext uri="{FF2B5EF4-FFF2-40B4-BE49-F238E27FC236}">
                <a16:creationId xmlns:a16="http://schemas.microsoft.com/office/drawing/2014/main" id="{118156BF-B759-494F-BD87-72D4B8CF06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6" t="20837" r="59669"/>
          <a:stretch>
            <a:fillRect/>
          </a:stretch>
        </p:blipFill>
        <p:spPr bwMode="auto">
          <a:xfrm>
            <a:off x="7863299" y="2077847"/>
            <a:ext cx="720725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7 Flecha derecha">
            <a:extLst>
              <a:ext uri="{FF2B5EF4-FFF2-40B4-BE49-F238E27FC236}">
                <a16:creationId xmlns:a16="http://schemas.microsoft.com/office/drawing/2014/main" id="{A73336CF-306B-4AC3-8405-FD20E970D06E}"/>
              </a:ext>
            </a:extLst>
          </p:cNvPr>
          <p:cNvSpPr/>
          <p:nvPr/>
        </p:nvSpPr>
        <p:spPr>
          <a:xfrm>
            <a:off x="719185" y="3097022"/>
            <a:ext cx="10483796" cy="396849"/>
          </a:xfrm>
          <a:prstGeom prst="rightArrow">
            <a:avLst>
              <a:gd name="adj1" fmla="val 50000"/>
              <a:gd name="adj2" fmla="val 109525"/>
            </a:avLst>
          </a:prstGeom>
          <a:solidFill>
            <a:srgbClr val="4E8542"/>
          </a:solidFill>
          <a:ln>
            <a:solidFill>
              <a:srgbClr val="4E854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pic>
        <p:nvPicPr>
          <p:cNvPr id="12" name="Image 26">
            <a:extLst>
              <a:ext uri="{FF2B5EF4-FFF2-40B4-BE49-F238E27FC236}">
                <a16:creationId xmlns:a16="http://schemas.microsoft.com/office/drawing/2014/main" id="{8682990C-3859-409C-B082-A5C6E3E658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249" y="2665222"/>
            <a:ext cx="584200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9 Conector recto">
            <a:extLst>
              <a:ext uri="{FF2B5EF4-FFF2-40B4-BE49-F238E27FC236}">
                <a16:creationId xmlns:a16="http://schemas.microsoft.com/office/drawing/2014/main" id="{208935E9-BB88-44AE-9D84-9B5296437BFC}"/>
              </a:ext>
            </a:extLst>
          </p:cNvPr>
          <p:cNvCxnSpPr/>
          <p:nvPr/>
        </p:nvCxnSpPr>
        <p:spPr>
          <a:xfrm>
            <a:off x="2800862" y="2007997"/>
            <a:ext cx="0" cy="1728787"/>
          </a:xfrm>
          <a:prstGeom prst="line">
            <a:avLst/>
          </a:prstGeom>
          <a:ln w="38100">
            <a:solidFill>
              <a:srgbClr val="4E854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21 CuadroTexto">
            <a:extLst>
              <a:ext uri="{FF2B5EF4-FFF2-40B4-BE49-F238E27FC236}">
                <a16:creationId xmlns:a16="http://schemas.microsoft.com/office/drawing/2014/main" id="{D2F3CE3E-BCDB-465B-81B4-2CAEFDD646EA}"/>
              </a:ext>
            </a:extLst>
          </p:cNvPr>
          <p:cNvSpPr txBox="1">
            <a:spLocks noChangeArrowheads="1"/>
          </p:cNvSpPr>
          <p:nvPr/>
        </p:nvSpPr>
        <p:spPr bwMode="auto">
          <a:xfrm rot="19450886">
            <a:off x="2487746" y="1714309"/>
            <a:ext cx="541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fr-FR" sz="1400" dirty="0">
                <a:solidFill>
                  <a:srgbClr val="4E8542"/>
                </a:solidFill>
              </a:rPr>
              <a:t>Birth</a:t>
            </a:r>
          </a:p>
        </p:txBody>
      </p:sp>
      <p:sp>
        <p:nvSpPr>
          <p:cNvPr id="15" name="13 Cerrar llave">
            <a:extLst>
              <a:ext uri="{FF2B5EF4-FFF2-40B4-BE49-F238E27FC236}">
                <a16:creationId xmlns:a16="http://schemas.microsoft.com/office/drawing/2014/main" id="{7EAEC5DB-D96B-4158-A3AE-68C807EEA64D}"/>
              </a:ext>
            </a:extLst>
          </p:cNvPr>
          <p:cNvSpPr/>
          <p:nvPr/>
        </p:nvSpPr>
        <p:spPr>
          <a:xfrm rot="16200000">
            <a:off x="8720068" y="863895"/>
            <a:ext cx="206375" cy="2081829"/>
          </a:xfrm>
          <a:prstGeom prst="rightBrace">
            <a:avLst/>
          </a:prstGeom>
          <a:ln>
            <a:solidFill>
              <a:srgbClr val="4E85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6" name="25 CuadroTexto">
            <a:extLst>
              <a:ext uri="{FF2B5EF4-FFF2-40B4-BE49-F238E27FC236}">
                <a16:creationId xmlns:a16="http://schemas.microsoft.com/office/drawing/2014/main" id="{7150343D-4D42-4442-B96D-5E2C0BE1A6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1455" y="1467005"/>
            <a:ext cx="863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ts val="600"/>
              </a:spcAft>
            </a:pPr>
            <a:r>
              <a:rPr lang="en-GB" altLang="fr-FR" sz="1200" dirty="0">
                <a:solidFill>
                  <a:srgbClr val="4E8542"/>
                </a:solidFill>
              </a:rPr>
              <a:t>6-11 </a:t>
            </a:r>
            <a:r>
              <a:rPr lang="en-GB" altLang="fr-FR" sz="1200" dirty="0" err="1">
                <a:solidFill>
                  <a:srgbClr val="4E8542"/>
                </a:solidFill>
              </a:rPr>
              <a:t>yo</a:t>
            </a:r>
            <a:endParaRPr lang="en-GB" altLang="fr-FR" sz="1200" dirty="0">
              <a:solidFill>
                <a:srgbClr val="4E8542"/>
              </a:solidFill>
            </a:endParaRPr>
          </a:p>
        </p:txBody>
      </p:sp>
      <p:sp>
        <p:nvSpPr>
          <p:cNvPr id="18" name="Google Shape;86;p1">
            <a:extLst>
              <a:ext uri="{FF2B5EF4-FFF2-40B4-BE49-F238E27FC236}">
                <a16:creationId xmlns:a16="http://schemas.microsoft.com/office/drawing/2014/main" id="{47EA0E67-52EE-4076-8B84-E8BA428A7F9B}"/>
              </a:ext>
            </a:extLst>
          </p:cNvPr>
          <p:cNvSpPr/>
          <p:nvPr/>
        </p:nvSpPr>
        <p:spPr>
          <a:xfrm>
            <a:off x="719185" y="3575390"/>
            <a:ext cx="1967950" cy="588559"/>
          </a:xfrm>
          <a:prstGeom prst="roundRect">
            <a:avLst>
              <a:gd name="adj" fmla="val 16667"/>
            </a:avLst>
          </a:prstGeom>
          <a:solidFill>
            <a:schemeClr val="accent6">
              <a:lumMod val="20000"/>
              <a:lumOff val="80000"/>
            </a:schemeClr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i="0" u="none" strike="noStrike" cap="none" dirty="0" err="1">
                <a:latin typeface="Calibri"/>
                <a:ea typeface="Calibri"/>
                <a:cs typeface="Calibri"/>
                <a:sym typeface="Calibri"/>
              </a:rPr>
              <a:t>Exposures</a:t>
            </a:r>
            <a:r>
              <a:rPr lang="fr-FR" sz="24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++</a:t>
            </a:r>
            <a:endParaRPr sz="24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86;p1">
            <a:extLst>
              <a:ext uri="{FF2B5EF4-FFF2-40B4-BE49-F238E27FC236}">
                <a16:creationId xmlns:a16="http://schemas.microsoft.com/office/drawing/2014/main" id="{7546CB32-DE84-4E9D-B434-342ED253EF53}"/>
              </a:ext>
            </a:extLst>
          </p:cNvPr>
          <p:cNvSpPr/>
          <p:nvPr/>
        </p:nvSpPr>
        <p:spPr>
          <a:xfrm>
            <a:off x="7839280" y="3572680"/>
            <a:ext cx="1967950" cy="588559"/>
          </a:xfrm>
          <a:prstGeom prst="roundRect">
            <a:avLst>
              <a:gd name="adj" fmla="val 16667"/>
            </a:avLst>
          </a:prstGeom>
          <a:solidFill>
            <a:schemeClr val="accent6">
              <a:lumMod val="20000"/>
              <a:lumOff val="80000"/>
            </a:schemeClr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i="0" u="none" strike="noStrike" cap="none" dirty="0" err="1">
                <a:latin typeface="Calibri"/>
                <a:ea typeface="Calibri"/>
                <a:cs typeface="Calibri"/>
                <a:sym typeface="Calibri"/>
              </a:rPr>
              <a:t>Exposures</a:t>
            </a:r>
            <a:r>
              <a:rPr lang="fr-FR" sz="24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++</a:t>
            </a:r>
            <a:endParaRPr sz="24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86;p1">
            <a:extLst>
              <a:ext uri="{FF2B5EF4-FFF2-40B4-BE49-F238E27FC236}">
                <a16:creationId xmlns:a16="http://schemas.microsoft.com/office/drawing/2014/main" id="{0D737870-FAE5-4490-9AB1-18E3D3276B02}"/>
              </a:ext>
            </a:extLst>
          </p:cNvPr>
          <p:cNvSpPr/>
          <p:nvPr/>
        </p:nvSpPr>
        <p:spPr>
          <a:xfrm>
            <a:off x="7863299" y="5716521"/>
            <a:ext cx="1967950" cy="588559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12700" cap="flat" cmpd="sng">
            <a:solidFill>
              <a:schemeClr val="bg2">
                <a:lumMod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 err="1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Omic</a:t>
            </a:r>
            <a:r>
              <a:rPr lang="fr-FR" sz="2400" b="1" i="0" u="none" strike="noStrike" cap="none" dirty="0" err="1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fr-FR" sz="2400" b="1" i="0" u="none" strike="noStrike" cap="none" dirty="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++++</a:t>
            </a:r>
            <a:endParaRPr sz="2400" b="1" i="0" u="none" strike="noStrike" cap="none" dirty="0">
              <a:solidFill>
                <a:schemeClr val="bg1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86;p1">
            <a:extLst>
              <a:ext uri="{FF2B5EF4-FFF2-40B4-BE49-F238E27FC236}">
                <a16:creationId xmlns:a16="http://schemas.microsoft.com/office/drawing/2014/main" id="{04655576-BF5F-4B58-A319-7DD5BD4BD0D9}"/>
              </a:ext>
            </a:extLst>
          </p:cNvPr>
          <p:cNvSpPr/>
          <p:nvPr/>
        </p:nvSpPr>
        <p:spPr>
          <a:xfrm>
            <a:off x="7839280" y="4301009"/>
            <a:ext cx="1967950" cy="588559"/>
          </a:xfrm>
          <a:prstGeom prst="roundRect">
            <a:avLst>
              <a:gd name="adj" fmla="val 16667"/>
            </a:avLst>
          </a:prstGeom>
          <a:solidFill>
            <a:schemeClr val="accent2">
              <a:lumMod val="40000"/>
              <a:lumOff val="60000"/>
            </a:schemeClr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 err="1">
                <a:latin typeface="Calibri"/>
                <a:ea typeface="Calibri"/>
                <a:cs typeface="Calibri"/>
                <a:sym typeface="Calibri"/>
              </a:rPr>
              <a:t>Health</a:t>
            </a:r>
            <a:endParaRPr sz="24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86;p1">
            <a:extLst>
              <a:ext uri="{FF2B5EF4-FFF2-40B4-BE49-F238E27FC236}">
                <a16:creationId xmlns:a16="http://schemas.microsoft.com/office/drawing/2014/main" id="{0800A764-DBE4-412B-A0DA-BF60625F9CA7}"/>
              </a:ext>
            </a:extLst>
          </p:cNvPr>
          <p:cNvSpPr/>
          <p:nvPr/>
        </p:nvSpPr>
        <p:spPr>
          <a:xfrm>
            <a:off x="7839280" y="5008765"/>
            <a:ext cx="1967950" cy="588559"/>
          </a:xfrm>
          <a:prstGeom prst="roundRect">
            <a:avLst>
              <a:gd name="adj" fmla="val 16667"/>
            </a:avLst>
          </a:prstGeom>
          <a:solidFill>
            <a:schemeClr val="accent4">
              <a:lumMod val="40000"/>
              <a:lumOff val="60000"/>
            </a:schemeClr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i="0" u="none" strike="noStrike" cap="none" dirty="0" err="1">
                <a:latin typeface="Calibri"/>
                <a:ea typeface="Calibri"/>
                <a:cs typeface="Calibri"/>
                <a:sym typeface="Calibri"/>
              </a:rPr>
              <a:t>Covariates</a:t>
            </a:r>
            <a:endParaRPr sz="24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86;p1">
            <a:extLst>
              <a:ext uri="{FF2B5EF4-FFF2-40B4-BE49-F238E27FC236}">
                <a16:creationId xmlns:a16="http://schemas.microsoft.com/office/drawing/2014/main" id="{5C10A150-CF06-4E8B-8ACD-2B06059D6FCD}"/>
              </a:ext>
            </a:extLst>
          </p:cNvPr>
          <p:cNvSpPr/>
          <p:nvPr/>
        </p:nvSpPr>
        <p:spPr>
          <a:xfrm>
            <a:off x="2758414" y="4301009"/>
            <a:ext cx="1967950" cy="588559"/>
          </a:xfrm>
          <a:prstGeom prst="roundRect">
            <a:avLst>
              <a:gd name="adj" fmla="val 16667"/>
            </a:avLst>
          </a:prstGeom>
          <a:solidFill>
            <a:schemeClr val="accent2">
              <a:lumMod val="40000"/>
              <a:lumOff val="60000"/>
            </a:schemeClr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 err="1">
                <a:latin typeface="Calibri"/>
                <a:ea typeface="Calibri"/>
                <a:cs typeface="Calibri"/>
                <a:sym typeface="Calibri"/>
              </a:rPr>
              <a:t>Health</a:t>
            </a:r>
            <a:endParaRPr sz="24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86;p1">
            <a:extLst>
              <a:ext uri="{FF2B5EF4-FFF2-40B4-BE49-F238E27FC236}">
                <a16:creationId xmlns:a16="http://schemas.microsoft.com/office/drawing/2014/main" id="{34C7DFB9-0294-4C63-BBF5-582B7FB96BA0}"/>
              </a:ext>
            </a:extLst>
          </p:cNvPr>
          <p:cNvSpPr/>
          <p:nvPr/>
        </p:nvSpPr>
        <p:spPr>
          <a:xfrm>
            <a:off x="719185" y="5008765"/>
            <a:ext cx="1967950" cy="588559"/>
          </a:xfrm>
          <a:prstGeom prst="roundRect">
            <a:avLst>
              <a:gd name="adj" fmla="val 16667"/>
            </a:avLst>
          </a:prstGeom>
          <a:solidFill>
            <a:schemeClr val="accent4">
              <a:lumMod val="40000"/>
              <a:lumOff val="60000"/>
            </a:schemeClr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i="0" u="none" strike="noStrike" cap="none" dirty="0" err="1">
                <a:latin typeface="Calibri"/>
                <a:ea typeface="Calibri"/>
                <a:cs typeface="Calibri"/>
                <a:sym typeface="Calibri"/>
              </a:rPr>
              <a:t>Covariates</a:t>
            </a:r>
            <a:endParaRPr sz="24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A2D5689-83AE-4151-9389-EC6D7CF3D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F706-9FF2-45E2-B4D9-0EE566FE1D3B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2828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759C18-22F6-4E85-BB6A-0F527FE12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8788"/>
          </a:xfrm>
        </p:spPr>
        <p:txBody>
          <a:bodyPr>
            <a:noAutofit/>
          </a:bodyPr>
          <a:lstStyle/>
          <a:p>
            <a:r>
              <a:rPr lang="fr-FR" b="1" dirty="0">
                <a:latin typeface="+mn-lt"/>
              </a:rPr>
              <a:t>Le concept de l’</a:t>
            </a:r>
            <a:r>
              <a:rPr lang="fr-FR" b="1" dirty="0" err="1">
                <a:latin typeface="+mn-lt"/>
              </a:rPr>
              <a:t>exposome</a:t>
            </a:r>
            <a:endParaRPr lang="fr-FR" b="1" dirty="0">
              <a:latin typeface="+mn-lt"/>
            </a:endParaRP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964CE444-188A-40F7-AEB3-BCECB28A5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67795" y="2250583"/>
            <a:ext cx="6522831" cy="42694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E778D6-88B1-4840-A7FA-A605DB64722D}"/>
              </a:ext>
            </a:extLst>
          </p:cNvPr>
          <p:cNvSpPr/>
          <p:nvPr/>
        </p:nvSpPr>
        <p:spPr>
          <a:xfrm>
            <a:off x="838200" y="1142313"/>
            <a:ext cx="1000539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i="1" dirty="0"/>
              <a:t>The totality of environmental exposures (meaning all non-genetic factors) </a:t>
            </a:r>
            <a:r>
              <a:rPr lang="fr-FR" sz="2400" i="1" dirty="0" err="1"/>
              <a:t>that</a:t>
            </a:r>
            <a:r>
              <a:rPr lang="fr-FR" sz="2400" i="1" dirty="0"/>
              <a:t> a </a:t>
            </a:r>
            <a:r>
              <a:rPr lang="fr-FR" sz="2400" i="1" dirty="0" err="1"/>
              <a:t>person</a:t>
            </a:r>
            <a:r>
              <a:rPr lang="fr-FR" sz="2400" i="1" dirty="0"/>
              <a:t> </a:t>
            </a:r>
            <a:r>
              <a:rPr lang="fr-FR" sz="2400" i="1" dirty="0" err="1"/>
              <a:t>experiences</a:t>
            </a:r>
            <a:r>
              <a:rPr lang="fr-FR" sz="2400" i="1" dirty="0"/>
              <a:t>, </a:t>
            </a:r>
            <a:r>
              <a:rPr lang="en-US" sz="2400" i="1" dirty="0"/>
              <a:t>from conception onwards. 			</a:t>
            </a:r>
          </a:p>
          <a:p>
            <a:pPr algn="r"/>
            <a:r>
              <a:rPr lang="en-US" sz="2000" i="1" dirty="0"/>
              <a:t>Chris Wild, 2005.</a:t>
            </a:r>
            <a:endParaRPr lang="fr-FR" sz="2400" i="1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2EEF62C-AC29-4FD8-9566-1B723D6EC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F706-9FF2-45E2-B4D9-0EE566FE1D3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014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759C18-22F6-4E85-BB6A-0F527FE12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49" y="365126"/>
            <a:ext cx="11072190" cy="628788"/>
          </a:xfrm>
        </p:spPr>
        <p:txBody>
          <a:bodyPr>
            <a:noAutofit/>
          </a:bodyPr>
          <a:lstStyle/>
          <a:p>
            <a:r>
              <a:rPr lang="fr-FR" b="1" dirty="0" err="1">
                <a:latin typeface="+mn-lt"/>
              </a:rPr>
              <a:t>Codebook</a:t>
            </a:r>
            <a:endParaRPr lang="fr-FR" b="1" dirty="0">
              <a:latin typeface="+mn-lt"/>
            </a:endParaRPr>
          </a:p>
        </p:txBody>
      </p:sp>
      <p:sp>
        <p:nvSpPr>
          <p:cNvPr id="25" name="Google Shape;86;p1">
            <a:extLst>
              <a:ext uri="{FF2B5EF4-FFF2-40B4-BE49-F238E27FC236}">
                <a16:creationId xmlns:a16="http://schemas.microsoft.com/office/drawing/2014/main" id="{4F6D0F48-4D83-491D-AD8F-33A15846249D}"/>
              </a:ext>
            </a:extLst>
          </p:cNvPr>
          <p:cNvSpPr/>
          <p:nvPr/>
        </p:nvSpPr>
        <p:spPr>
          <a:xfrm>
            <a:off x="2005008" y="1654424"/>
            <a:ext cx="1967950" cy="588559"/>
          </a:xfrm>
          <a:prstGeom prst="roundRect">
            <a:avLst>
              <a:gd name="adj" fmla="val 16667"/>
            </a:avLst>
          </a:prstGeom>
          <a:solidFill>
            <a:schemeClr val="accent6">
              <a:lumMod val="20000"/>
              <a:lumOff val="80000"/>
            </a:schemeClr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i="0" u="none" strike="noStrike" cap="none" dirty="0" err="1">
                <a:latin typeface="Calibri"/>
                <a:ea typeface="Calibri"/>
                <a:cs typeface="Calibri"/>
                <a:sym typeface="Calibri"/>
              </a:rPr>
              <a:t>Exposures</a:t>
            </a:r>
            <a:endParaRPr sz="24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86;p1">
            <a:extLst>
              <a:ext uri="{FF2B5EF4-FFF2-40B4-BE49-F238E27FC236}">
                <a16:creationId xmlns:a16="http://schemas.microsoft.com/office/drawing/2014/main" id="{9C38CD8C-B12E-4586-A2BD-C737D4F96D9B}"/>
              </a:ext>
            </a:extLst>
          </p:cNvPr>
          <p:cNvSpPr/>
          <p:nvPr/>
        </p:nvSpPr>
        <p:spPr>
          <a:xfrm>
            <a:off x="4877417" y="1653811"/>
            <a:ext cx="1967950" cy="588559"/>
          </a:xfrm>
          <a:prstGeom prst="roundRect">
            <a:avLst>
              <a:gd name="adj" fmla="val 16667"/>
            </a:avLst>
          </a:prstGeom>
          <a:solidFill>
            <a:schemeClr val="accent2">
              <a:lumMod val="40000"/>
              <a:lumOff val="60000"/>
            </a:schemeClr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 err="1">
                <a:latin typeface="Calibri"/>
                <a:ea typeface="Calibri"/>
                <a:cs typeface="Calibri"/>
                <a:sym typeface="Calibri"/>
              </a:rPr>
              <a:t>Health</a:t>
            </a:r>
            <a:endParaRPr sz="24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86;p1">
            <a:extLst>
              <a:ext uri="{FF2B5EF4-FFF2-40B4-BE49-F238E27FC236}">
                <a16:creationId xmlns:a16="http://schemas.microsoft.com/office/drawing/2014/main" id="{D157A49E-CF64-434F-9AD0-0E53D40A47B4}"/>
              </a:ext>
            </a:extLst>
          </p:cNvPr>
          <p:cNvSpPr/>
          <p:nvPr/>
        </p:nvSpPr>
        <p:spPr>
          <a:xfrm>
            <a:off x="7749826" y="1653812"/>
            <a:ext cx="1967950" cy="588559"/>
          </a:xfrm>
          <a:prstGeom prst="roundRect">
            <a:avLst>
              <a:gd name="adj" fmla="val 16667"/>
            </a:avLst>
          </a:prstGeom>
          <a:solidFill>
            <a:schemeClr val="accent4">
              <a:lumMod val="40000"/>
              <a:lumOff val="60000"/>
            </a:schemeClr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i="0" u="none" strike="noStrike" cap="none" dirty="0" err="1">
                <a:latin typeface="Calibri"/>
                <a:ea typeface="Calibri"/>
                <a:cs typeface="Calibri"/>
                <a:sym typeface="Calibri"/>
              </a:rPr>
              <a:t>Covariates</a:t>
            </a:r>
            <a:endParaRPr sz="24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32E032B-FE9A-41C3-8942-ADE0245BDE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313" r="5272" b="11159"/>
          <a:stretch/>
        </p:blipFill>
        <p:spPr>
          <a:xfrm>
            <a:off x="198782" y="2501875"/>
            <a:ext cx="11549270" cy="42195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EA5E518-2B23-4A20-BB51-3D7DACB1F964}"/>
              </a:ext>
            </a:extLst>
          </p:cNvPr>
          <p:cNvSpPr/>
          <p:nvPr/>
        </p:nvSpPr>
        <p:spPr>
          <a:xfrm>
            <a:off x="596350" y="1055881"/>
            <a:ext cx="113306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https://github.com/isglobal-brge/brgedata/blob/master/data/ExposomeDataChallenge2021/codebook.xlsx</a:t>
            </a:r>
            <a:endParaRPr lang="fr-FR" dirty="0"/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762FEDE-5482-48A6-84DC-4A524E58E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F706-9FF2-45E2-B4D9-0EE566FE1D3B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70680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1A5114-794F-48B2-B88E-25FC39B0E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7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5400" b="1" u="sng" dirty="0" err="1"/>
              <a:t>Your</a:t>
            </a:r>
            <a:r>
              <a:rPr lang="fr-FR" sz="5400" b="1" u="sng" dirty="0"/>
              <a:t> objective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A756E05-9268-4520-AFCD-2C9687B65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F706-9FF2-45E2-B4D9-0EE566FE1D3B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61152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D83382-3F65-48CF-A0BF-CEFE84008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972"/>
          </a:xfrm>
        </p:spPr>
        <p:txBody>
          <a:bodyPr/>
          <a:lstStyle/>
          <a:p>
            <a:r>
              <a:rPr lang="fr-FR" b="1" dirty="0" err="1">
                <a:latin typeface="+mn-lt"/>
              </a:rPr>
              <a:t>Your</a:t>
            </a:r>
            <a:r>
              <a:rPr lang="fr-FR" b="1" dirty="0">
                <a:latin typeface="+mn-lt"/>
              </a:rPr>
              <a:t> objective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332290-223E-4B95-823D-B5AF3E297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041"/>
            <a:ext cx="10515600" cy="4610922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fr-FR" b="1" dirty="0"/>
              <a:t>To </a:t>
            </a:r>
            <a:r>
              <a:rPr lang="fr-FR" b="1" dirty="0" err="1"/>
              <a:t>apply</a:t>
            </a:r>
            <a:r>
              <a:rPr lang="fr-FR" b="1" dirty="0"/>
              <a:t> </a:t>
            </a:r>
            <a:r>
              <a:rPr lang="fr-FR" b="1" dirty="0" err="1"/>
              <a:t>statistical</a:t>
            </a:r>
            <a:r>
              <a:rPr lang="fr-FR" b="1" dirty="0"/>
              <a:t> </a:t>
            </a:r>
            <a:r>
              <a:rPr lang="fr-FR" b="1" dirty="0" err="1"/>
              <a:t>method</a:t>
            </a:r>
            <a:r>
              <a:rPr lang="fr-FR" b="1" dirty="0"/>
              <a:t>(s) to </a:t>
            </a:r>
            <a:r>
              <a:rPr lang="fr-FR" b="1" dirty="0" err="1"/>
              <a:t>study</a:t>
            </a:r>
            <a:r>
              <a:rPr lang="fr-FR" b="1" dirty="0"/>
              <a:t> the associations </a:t>
            </a:r>
            <a:r>
              <a:rPr lang="fr-FR" b="1" dirty="0" err="1"/>
              <a:t>between</a:t>
            </a:r>
            <a:r>
              <a:rPr lang="fr-FR" b="1" dirty="0"/>
              <a:t> </a:t>
            </a:r>
            <a:r>
              <a:rPr lang="fr-FR" b="1" dirty="0" err="1"/>
              <a:t>exposure</a:t>
            </a:r>
            <a:r>
              <a:rPr lang="fr-FR" b="1" dirty="0"/>
              <a:t> to a </a:t>
            </a:r>
            <a:r>
              <a:rPr lang="fr-FR" b="1" dirty="0" err="1"/>
              <a:t>wide</a:t>
            </a:r>
            <a:r>
              <a:rPr lang="fr-FR" b="1" dirty="0"/>
              <a:t> range of </a:t>
            </a:r>
            <a:r>
              <a:rPr lang="fr-FR" b="1" dirty="0" err="1"/>
              <a:t>environmental</a:t>
            </a:r>
            <a:r>
              <a:rPr lang="fr-FR" b="1" dirty="0"/>
              <a:t> </a:t>
            </a:r>
            <a:r>
              <a:rPr lang="fr-FR" b="1" dirty="0" err="1"/>
              <a:t>factors</a:t>
            </a:r>
            <a:r>
              <a:rPr lang="fr-FR" b="1" dirty="0"/>
              <a:t> and </a:t>
            </a:r>
            <a:r>
              <a:rPr lang="fr-FR" b="1" dirty="0" err="1"/>
              <a:t>child</a:t>
            </a:r>
            <a:r>
              <a:rPr lang="fr-FR" b="1" dirty="0"/>
              <a:t> </a:t>
            </a:r>
            <a:r>
              <a:rPr lang="fr-FR" b="1" dirty="0" err="1"/>
              <a:t>health</a:t>
            </a:r>
            <a:r>
              <a:rPr lang="fr-FR" b="1" dirty="0"/>
              <a:t>, </a:t>
            </a:r>
            <a:r>
              <a:rPr lang="fr-FR" b="1" dirty="0" err="1"/>
              <a:t>considering</a:t>
            </a:r>
            <a:r>
              <a:rPr lang="fr-FR" dirty="0"/>
              <a:t>:</a:t>
            </a:r>
          </a:p>
          <a:p>
            <a:pPr lvl="1">
              <a:lnSpc>
                <a:spcPct val="150000"/>
              </a:lnSpc>
            </a:pPr>
            <a:r>
              <a:rPr lang="fr-FR" sz="2800" dirty="0"/>
              <a:t>The dimension of the </a:t>
            </a:r>
            <a:r>
              <a:rPr lang="fr-FR" sz="2800" dirty="0" err="1"/>
              <a:t>dataset</a:t>
            </a:r>
            <a:endParaRPr lang="fr-FR" sz="2800" dirty="0"/>
          </a:p>
          <a:p>
            <a:pPr lvl="1">
              <a:lnSpc>
                <a:spcPct val="150000"/>
              </a:lnSpc>
            </a:pPr>
            <a:r>
              <a:rPr lang="fr-FR" sz="2800" dirty="0"/>
              <a:t>The high </a:t>
            </a:r>
            <a:r>
              <a:rPr lang="fr-FR" sz="2800" dirty="0" err="1"/>
              <a:t>correlations</a:t>
            </a:r>
            <a:r>
              <a:rPr lang="fr-FR" sz="2800" dirty="0"/>
              <a:t> </a:t>
            </a:r>
            <a:r>
              <a:rPr lang="fr-FR" sz="2800" dirty="0" err="1"/>
              <a:t>between</a:t>
            </a:r>
            <a:r>
              <a:rPr lang="fr-FR" sz="2800" dirty="0"/>
              <a:t> </a:t>
            </a:r>
            <a:r>
              <a:rPr lang="fr-FR" sz="2800" dirty="0" err="1"/>
              <a:t>exposures</a:t>
            </a:r>
            <a:endParaRPr lang="fr-FR" sz="2800" dirty="0"/>
          </a:p>
          <a:p>
            <a:pPr lvl="1">
              <a:lnSpc>
                <a:spcPct val="150000"/>
              </a:lnSpc>
            </a:pPr>
            <a:r>
              <a:rPr lang="fr-FR" sz="2800" dirty="0"/>
              <a:t>The </a:t>
            </a:r>
            <a:r>
              <a:rPr lang="fr-FR" sz="2800" dirty="0" err="1"/>
              <a:t>study</a:t>
            </a:r>
            <a:r>
              <a:rPr lang="fr-FR" sz="2800" dirty="0"/>
              <a:t> center </a:t>
            </a:r>
            <a:r>
              <a:rPr lang="fr-FR" sz="2800" dirty="0" err="1"/>
              <a:t>effect</a:t>
            </a:r>
            <a:endParaRPr lang="fr-FR" sz="2800" dirty="0"/>
          </a:p>
          <a:p>
            <a:pPr lvl="1">
              <a:lnSpc>
                <a:spcPct val="150000"/>
              </a:lnSpc>
            </a:pPr>
            <a:r>
              <a:rPr lang="fr-FR" sz="2800" dirty="0" err="1"/>
              <a:t>Potential</a:t>
            </a:r>
            <a:r>
              <a:rPr lang="fr-FR" sz="2800" dirty="0"/>
              <a:t> </a:t>
            </a:r>
            <a:r>
              <a:rPr lang="fr-FR" sz="2800" dirty="0" err="1"/>
              <a:t>confounding</a:t>
            </a:r>
            <a:r>
              <a:rPr lang="fr-FR" sz="2800" dirty="0"/>
              <a:t> </a:t>
            </a:r>
            <a:r>
              <a:rPr lang="fr-FR" sz="2800" dirty="0" err="1"/>
              <a:t>factors</a:t>
            </a:r>
            <a:endParaRPr lang="fr-FR" sz="2800" dirty="0"/>
          </a:p>
          <a:p>
            <a:pPr lvl="1">
              <a:lnSpc>
                <a:spcPct val="150000"/>
              </a:lnSpc>
            </a:pPr>
            <a:r>
              <a:rPr lang="fr-FR" sz="2800" dirty="0"/>
              <a:t>And </a:t>
            </a:r>
            <a:r>
              <a:rPr lang="fr-FR" sz="2800" dirty="0" err="1"/>
              <a:t>any</a:t>
            </a:r>
            <a:r>
              <a:rPr lang="fr-FR" sz="2800" dirty="0"/>
              <a:t> </a:t>
            </a:r>
            <a:r>
              <a:rPr lang="fr-FR" sz="2800" dirty="0" err="1"/>
              <a:t>other</a:t>
            </a:r>
            <a:r>
              <a:rPr lang="fr-FR" sz="2800" dirty="0"/>
              <a:t> </a:t>
            </a:r>
            <a:r>
              <a:rPr lang="fr-FR" sz="2800" dirty="0" err="1"/>
              <a:t>particularities</a:t>
            </a:r>
            <a:r>
              <a:rPr lang="fr-FR" sz="2800" dirty="0"/>
              <a:t> of the data (</a:t>
            </a:r>
            <a:r>
              <a:rPr lang="fr-FR" sz="2800" dirty="0" err="1"/>
              <a:t>categorical</a:t>
            </a:r>
            <a:r>
              <a:rPr lang="fr-FR" sz="2800" dirty="0"/>
              <a:t> variables, causal relation </a:t>
            </a:r>
            <a:r>
              <a:rPr lang="fr-FR" sz="2800" dirty="0" err="1"/>
              <a:t>between</a:t>
            </a:r>
            <a:r>
              <a:rPr lang="fr-FR" sz="2800" dirty="0"/>
              <a:t> </a:t>
            </a:r>
            <a:r>
              <a:rPr lang="fr-FR" sz="2800" dirty="0" err="1"/>
              <a:t>exposures</a:t>
            </a:r>
            <a:r>
              <a:rPr lang="fr-FR" sz="2800" dirty="0"/>
              <a:t>,  non-</a:t>
            </a:r>
            <a:r>
              <a:rPr lang="fr-FR" sz="2800" dirty="0" err="1"/>
              <a:t>linear</a:t>
            </a:r>
            <a:r>
              <a:rPr lang="fr-FR" sz="2800" dirty="0"/>
              <a:t> associations, </a:t>
            </a:r>
            <a:r>
              <a:rPr lang="fr-FR" sz="2800" dirty="0" err="1"/>
              <a:t>repeated</a:t>
            </a:r>
            <a:r>
              <a:rPr lang="fr-FR" sz="2800" dirty="0"/>
              <a:t> data …)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9EF42C-5545-4121-9777-999AF21C3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F706-9FF2-45E2-B4D9-0EE566FE1D3B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1788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759C18-22F6-4E85-BB6A-0F527FE12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234" y="365126"/>
            <a:ext cx="11380305" cy="628788"/>
          </a:xfrm>
        </p:spPr>
        <p:txBody>
          <a:bodyPr>
            <a:noAutofit/>
          </a:bodyPr>
          <a:lstStyle/>
          <a:p>
            <a:r>
              <a:rPr lang="fr-FR" b="1" dirty="0">
                <a:latin typeface="+mn-lt"/>
              </a:rPr>
              <a:t>Ressources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BA7CAB-5115-4AA6-B6FC-60E29ECEE393}"/>
              </a:ext>
            </a:extLst>
          </p:cNvPr>
          <p:cNvSpPr/>
          <p:nvPr/>
        </p:nvSpPr>
        <p:spPr>
          <a:xfrm>
            <a:off x="288234" y="1201416"/>
            <a:ext cx="11728175" cy="5086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HELIX project</a:t>
            </a:r>
          </a:p>
          <a:p>
            <a:endParaRPr lang="en-US" sz="1100" b="1" dirty="0">
              <a:solidFill>
                <a:schemeClr val="accent1"/>
              </a:solidFill>
            </a:endParaRPr>
          </a:p>
          <a:p>
            <a:r>
              <a:rPr lang="en-US" dirty="0"/>
              <a:t>Data inventory: </a:t>
            </a:r>
            <a:r>
              <a:rPr lang="en-US" dirty="0">
                <a:solidFill>
                  <a:schemeClr val="accent1"/>
                </a:solidFill>
                <a:hlinkClick r:id="rId2"/>
              </a:rPr>
              <a:t>https://www.projecthelix.eu/index.php/es/data-inventory</a:t>
            </a:r>
            <a:endParaRPr lang="en-US" dirty="0">
              <a:solidFill>
                <a:schemeClr val="accent1"/>
              </a:solidFill>
            </a:endParaRPr>
          </a:p>
          <a:p>
            <a:endParaRPr lang="en-US" sz="1100" dirty="0">
              <a:solidFill>
                <a:schemeClr val="accent1"/>
              </a:solidFill>
            </a:endParaRPr>
          </a:p>
          <a:p>
            <a:r>
              <a:rPr lang="fr-FR" dirty="0"/>
              <a:t>Tamayo-</a:t>
            </a:r>
            <a:r>
              <a:rPr lang="fr-FR" dirty="0" err="1"/>
              <a:t>Uria</a:t>
            </a:r>
            <a:r>
              <a:rPr lang="fr-FR" dirty="0"/>
              <a:t> I, et al. </a:t>
            </a:r>
            <a:r>
              <a:rPr lang="en-US" dirty="0">
                <a:hlinkClick r:id="rId3"/>
              </a:rPr>
              <a:t>The early-life exposome: Description and patterns in six European countries.</a:t>
            </a:r>
            <a:r>
              <a:rPr lang="en-US" dirty="0"/>
              <a:t> </a:t>
            </a:r>
            <a:r>
              <a:rPr lang="fr-FR" dirty="0"/>
              <a:t>Environ Int. 2019.</a:t>
            </a:r>
          </a:p>
          <a:p>
            <a:endParaRPr lang="fr-FR" sz="1100" b="1" dirty="0">
              <a:solidFill>
                <a:schemeClr val="accent1"/>
              </a:solidFill>
            </a:endParaRPr>
          </a:p>
          <a:p>
            <a:r>
              <a:rPr lang="fr-FR" dirty="0"/>
              <a:t>Maitre L, et al. </a:t>
            </a:r>
            <a:r>
              <a:rPr lang="en-US" dirty="0">
                <a:hlinkClick r:id="rId4"/>
              </a:rPr>
              <a:t>Human Early Life Exposome (</a:t>
            </a:r>
            <a:r>
              <a:rPr lang="en-US" b="1" dirty="0">
                <a:hlinkClick r:id="rId4"/>
              </a:rPr>
              <a:t>HELIX</a:t>
            </a:r>
            <a:r>
              <a:rPr lang="en-US" dirty="0">
                <a:hlinkClick r:id="rId4"/>
              </a:rPr>
              <a:t>) study: a European population-based exposome cohort.</a:t>
            </a:r>
            <a:r>
              <a:rPr lang="en-US" dirty="0"/>
              <a:t> </a:t>
            </a:r>
            <a:r>
              <a:rPr lang="fr-FR" dirty="0"/>
              <a:t>BMJ Open. 2018.</a:t>
            </a:r>
          </a:p>
          <a:p>
            <a:endParaRPr lang="fr-FR" sz="1100" b="1" dirty="0">
              <a:solidFill>
                <a:schemeClr val="accent1"/>
              </a:solidFill>
            </a:endParaRPr>
          </a:p>
          <a:p>
            <a:r>
              <a:rPr lang="fr-FR" dirty="0" err="1"/>
              <a:t>Vrijheid</a:t>
            </a:r>
            <a:r>
              <a:rPr lang="fr-FR" dirty="0"/>
              <a:t> M, et al. </a:t>
            </a:r>
            <a:r>
              <a:rPr lang="en-US" dirty="0">
                <a:hlinkClick r:id="rId5"/>
              </a:rPr>
              <a:t>The human early-life exposome (</a:t>
            </a:r>
            <a:r>
              <a:rPr lang="en-US" b="1" dirty="0">
                <a:hlinkClick r:id="rId5"/>
              </a:rPr>
              <a:t>HELIX</a:t>
            </a:r>
            <a:r>
              <a:rPr lang="en-US" dirty="0">
                <a:hlinkClick r:id="rId5"/>
              </a:rPr>
              <a:t>): </a:t>
            </a:r>
            <a:r>
              <a:rPr lang="en-US" b="1" dirty="0">
                <a:hlinkClick r:id="rId5"/>
              </a:rPr>
              <a:t>project</a:t>
            </a:r>
            <a:r>
              <a:rPr lang="en-US" dirty="0">
                <a:hlinkClick r:id="rId5"/>
              </a:rPr>
              <a:t> rationale and design. </a:t>
            </a:r>
            <a:r>
              <a:rPr lang="fr-FR" dirty="0"/>
              <a:t>Environ </a:t>
            </a:r>
            <a:r>
              <a:rPr lang="fr-FR" dirty="0" err="1"/>
              <a:t>Health</a:t>
            </a:r>
            <a:r>
              <a:rPr lang="fr-FR" dirty="0"/>
              <a:t> </a:t>
            </a:r>
            <a:r>
              <a:rPr lang="fr-FR" dirty="0" err="1"/>
              <a:t>Perspect</a:t>
            </a:r>
            <a:r>
              <a:rPr lang="fr-FR" dirty="0"/>
              <a:t>. 2014</a:t>
            </a:r>
            <a:endParaRPr lang="en-US" b="1" dirty="0">
              <a:solidFill>
                <a:schemeClr val="accent1"/>
              </a:solidFill>
            </a:endParaRPr>
          </a:p>
          <a:p>
            <a:endParaRPr lang="en-US" sz="2800" b="1" dirty="0">
              <a:solidFill>
                <a:schemeClr val="accent1"/>
              </a:solidFill>
            </a:endParaRPr>
          </a:p>
          <a:p>
            <a:r>
              <a:rPr lang="en-US" sz="2000" b="1" dirty="0">
                <a:solidFill>
                  <a:schemeClr val="accent1"/>
                </a:solidFill>
              </a:rPr>
              <a:t>Exposome data challenge</a:t>
            </a:r>
          </a:p>
          <a:p>
            <a:endParaRPr lang="en-US" sz="1100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Dataset: </a:t>
            </a:r>
            <a:r>
              <a:rPr lang="en-US" dirty="0">
                <a:solidFill>
                  <a:srgbClr val="000000"/>
                </a:solidFill>
                <a:hlinkClick r:id="rId6"/>
              </a:rPr>
              <a:t>https://github.com/isglobal-exposomeHub/ExposomeDataChallenge2021/blob/main/README.md</a:t>
            </a:r>
            <a:endParaRPr lang="en-US" dirty="0">
              <a:solidFill>
                <a:srgbClr val="000000"/>
              </a:solidFill>
            </a:endParaRPr>
          </a:p>
          <a:p>
            <a:endParaRPr lang="en-US" sz="1050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Data description: </a:t>
            </a:r>
            <a:r>
              <a:rPr lang="en-US" dirty="0">
                <a:solidFill>
                  <a:srgbClr val="000000"/>
                </a:solidFill>
                <a:hlinkClick r:id="rId7"/>
              </a:rPr>
              <a:t>https://docs.google.com/document/d/1ul3v-sIniLuTjFB1F1CrFQIX8mrEXVnvSzOF7BCOnpQ/edit</a:t>
            </a:r>
            <a:endParaRPr lang="en-US" dirty="0">
              <a:solidFill>
                <a:srgbClr val="000000"/>
              </a:solidFill>
            </a:endParaRP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000" b="1" dirty="0">
                <a:solidFill>
                  <a:schemeClr val="accent1"/>
                </a:solidFill>
              </a:rPr>
              <a:t>Contact</a:t>
            </a:r>
          </a:p>
          <a:p>
            <a:endParaRPr lang="en-US" sz="1050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  <a:hlinkClick r:id="rId8"/>
              </a:rPr>
              <a:t>alicia.guillien@univ-grenoble-alpes.fr</a:t>
            </a:r>
            <a:r>
              <a:rPr lang="en-US" dirty="0">
                <a:solidFill>
                  <a:srgbClr val="000000"/>
                </a:solidFill>
              </a:rPr>
              <a:t>; </a:t>
            </a:r>
            <a:r>
              <a:rPr lang="en-US" dirty="0">
                <a:solidFill>
                  <a:srgbClr val="000000"/>
                </a:solidFill>
                <a:hlinkClick r:id="rId9"/>
              </a:rPr>
              <a:t>aline.davias@univ-grenoble-alpes.fr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1E94256-2711-4E73-B607-CE7840A3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F706-9FF2-45E2-B4D9-0EE566FE1D3B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2818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2EEF62C-AC29-4FD8-9566-1B723D6EC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F706-9FF2-45E2-B4D9-0EE566FE1D3B}" type="slidenum">
              <a:rPr lang="fr-FR" smtClean="0"/>
              <a:t>4</a:t>
            </a:fld>
            <a:endParaRPr lang="fr-FR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0E963D0-39D0-459F-B648-EF3E30021FEC}"/>
              </a:ext>
            </a:extLst>
          </p:cNvPr>
          <p:cNvSpPr txBox="1">
            <a:spLocks/>
          </p:cNvSpPr>
          <p:nvPr/>
        </p:nvSpPr>
        <p:spPr>
          <a:xfrm>
            <a:off x="363985" y="366053"/>
            <a:ext cx="11395396" cy="790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5113">
              <a:defRPr/>
            </a:pPr>
            <a:r>
              <a:rPr lang="fr-FR" sz="3600" b="1" dirty="0">
                <a:latin typeface="+mn-lt"/>
              </a:rPr>
              <a:t>Approche classique en épidémiologie environnementale: association mono-exposition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4FD63C06-3161-4282-BDCC-324ECE301DF9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03067" y="1736590"/>
            <a:ext cx="5956726" cy="47418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57188" indent="-357188">
              <a:buFont typeface="Wingdings" panose="05000000000000000000" pitchFamily="2" charset="2"/>
              <a:buChar char="Ø"/>
            </a:pPr>
            <a:r>
              <a:rPr lang="en-US" alt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Sélection</a:t>
            </a:r>
            <a:r>
              <a:rPr lang="en-US" altLang="fr-FR" dirty="0">
                <a:latin typeface="Calibri" panose="020F0502020204030204" pitchFamily="34" charset="0"/>
                <a:cs typeface="Calibri" panose="020F0502020204030204" pitchFamily="34" charset="0"/>
              </a:rPr>
              <a:t> des </a:t>
            </a:r>
            <a:r>
              <a:rPr lang="en-US" alt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résultats</a:t>
            </a:r>
            <a:r>
              <a:rPr lang="en-US" altLang="fr-FR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positifs</a:t>
            </a:r>
            <a:r>
              <a:rPr lang="en-US" altLang="fr-FR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fr-FR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altLang="fr-FR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Biais</a:t>
            </a:r>
            <a:r>
              <a:rPr lang="en-US" altLang="fr-FR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de p</a:t>
            </a:r>
            <a:r>
              <a:rPr lang="en-US" altLang="fr-FR" dirty="0">
                <a:latin typeface="Calibri" panose="020F0502020204030204" pitchFamily="34" charset="0"/>
                <a:cs typeface="Calibri" panose="020F0502020204030204" pitchFamily="34" charset="0"/>
              </a:rPr>
              <a:t>ublication</a:t>
            </a:r>
          </a:p>
          <a:p>
            <a:pPr marL="357188" indent="-357188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US" altLang="fr-FR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7188" indent="-357188">
              <a:buFont typeface="Wingdings" panose="05000000000000000000" pitchFamily="2" charset="2"/>
              <a:buChar char="Ø"/>
            </a:pPr>
            <a:r>
              <a:rPr lang="en-US" altLang="fr-F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Pas de correction sur les tests multiples </a:t>
            </a:r>
            <a:r>
              <a:rPr lang="en-US" altLang="fr-F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(1 article par exposition)</a:t>
            </a:r>
            <a:endParaRPr lang="en-US" altLang="fr-FR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7188" indent="-357188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US" altLang="fr-FR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7188" indent="-357188">
              <a:buFont typeface="Wingdings" panose="05000000000000000000" pitchFamily="2" charset="2"/>
              <a:buChar char="Ø"/>
            </a:pPr>
            <a:r>
              <a:rPr lang="en-US" altLang="fr-FR" dirty="0">
                <a:latin typeface="Calibri" panose="020F0502020204030204" pitchFamily="34" charset="0"/>
                <a:cs typeface="Calibri" panose="020F0502020204030204" pitchFamily="34" charset="0"/>
              </a:rPr>
              <a:t>Pas de </a:t>
            </a:r>
            <a:r>
              <a:rPr lang="en-US" alt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prise</a:t>
            </a:r>
            <a:r>
              <a:rPr lang="en-US" alt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alt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compte</a:t>
            </a:r>
            <a:r>
              <a:rPr lang="en-US" altLang="fr-FR" dirty="0">
                <a:latin typeface="Calibri" panose="020F0502020204030204" pitchFamily="34" charset="0"/>
                <a:cs typeface="Calibri" panose="020F0502020204030204" pitchFamily="34" charset="0"/>
              </a:rPr>
              <a:t> des co-expositions</a:t>
            </a:r>
            <a:endParaRPr lang="fr-FR" altLang="fr-FR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7188" indent="-357188">
              <a:buFont typeface="Wingdings" panose="05000000000000000000" pitchFamily="2" charset="2"/>
              <a:buChar char="Ø"/>
            </a:pPr>
            <a:r>
              <a:rPr lang="en-US" altLang="fr-F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Manque</a:t>
            </a:r>
            <a:r>
              <a:rPr lang="en-US" altLang="fr-F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consideration des “</a:t>
            </a:r>
            <a:r>
              <a:rPr lang="en-US" altLang="fr-F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effets</a:t>
            </a:r>
            <a:r>
              <a:rPr lang="en-US" altLang="fr-F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cocktail”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21038020-89B4-476B-BF10-396C087FCE8A}"/>
              </a:ext>
            </a:extLst>
          </p:cNvPr>
          <p:cNvSpPr txBox="1">
            <a:spLocks/>
          </p:cNvSpPr>
          <p:nvPr/>
        </p:nvSpPr>
        <p:spPr bwMode="auto">
          <a:xfrm>
            <a:off x="6961239" y="2329199"/>
            <a:ext cx="4798141" cy="22919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"/>
              <a:defRPr kumimoji="0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Verdana"/>
              <a:buChar char="›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008" indent="0" algn="ctr">
              <a:buNone/>
            </a:pPr>
            <a:r>
              <a:rPr lang="fr-FR" altLang="fr-FR" sz="36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Approche </a:t>
            </a:r>
            <a:r>
              <a:rPr lang="fr-FR" altLang="fr-FR" sz="3600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Exposome</a:t>
            </a:r>
            <a:endParaRPr lang="fr-FR" altLang="fr-FR" sz="36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4008" indent="0" algn="ctr">
              <a:buNone/>
            </a:pPr>
            <a:endParaRPr lang="fr-FR" altLang="fr-FR" sz="16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4008" indent="0" algn="ctr">
              <a:buNone/>
            </a:pPr>
            <a:r>
              <a:rPr lang="fr-FR" altLang="fr-FR" sz="2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Vision plus holistique des effets des expositions environnementales sur la santé humaine</a:t>
            </a:r>
            <a:endParaRPr lang="fr-FR" altLang="fr-F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72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73E770-934C-4E4B-9E74-C4CBDF3B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Pourquoi s’intéresser aux expositions dès la grossesse ?</a:t>
            </a:r>
            <a:endParaRPr lang="fr-FR" sz="3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AE44A5-CD17-41FA-8E32-D1A1CE46E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912" y="1600203"/>
            <a:ext cx="6278488" cy="4525963"/>
          </a:xfrm>
        </p:spPr>
        <p:txBody>
          <a:bodyPr/>
          <a:lstStyle/>
          <a:p>
            <a:pPr>
              <a:defRPr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Période de </a:t>
            </a:r>
            <a:r>
              <a:rPr lang="fr-FR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vulnérabilité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importante </a:t>
            </a:r>
          </a:p>
          <a:p>
            <a:pPr>
              <a:defRPr/>
            </a:pPr>
            <a:endParaRPr lang="fr-F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De nombreuses maladies chroniques ont des </a:t>
            </a:r>
            <a:r>
              <a:rPr lang="fr-FR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origines fœtales/développementales 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(concept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DOHaD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>
              <a:defRPr/>
            </a:pPr>
            <a:endParaRPr lang="fr-F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Période clé en matière de </a:t>
            </a:r>
            <a:r>
              <a:rPr lang="fr-FR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prévention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en Santé Publique</a:t>
            </a:r>
            <a:endParaRPr lang="fr-FR" dirty="0"/>
          </a:p>
          <a:p>
            <a:endParaRPr lang="fr-FR" dirty="0"/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340FD332-7C94-4FBA-8730-9FB5F94C3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" r="891" b="7669"/>
          <a:stretch>
            <a:fillRect/>
          </a:stretch>
        </p:blipFill>
        <p:spPr bwMode="auto">
          <a:xfrm>
            <a:off x="632892" y="1150938"/>
            <a:ext cx="3867486" cy="2305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5">
            <a:extLst>
              <a:ext uri="{FF2B5EF4-FFF2-40B4-BE49-F238E27FC236}">
                <a16:creationId xmlns:a16="http://schemas.microsoft.com/office/drawing/2014/main" id="{3EFEFC05-EEAD-41C5-97CA-7500D0D14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74"/>
          <a:stretch>
            <a:fillRect/>
          </a:stretch>
        </p:blipFill>
        <p:spPr bwMode="auto">
          <a:xfrm>
            <a:off x="632892" y="3568314"/>
            <a:ext cx="3867486" cy="2296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2423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1A5114-794F-48B2-B88E-25FC39B0E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698" y="365125"/>
            <a:ext cx="10515600" cy="485385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5400" b="1" u="sng" dirty="0"/>
              <a:t>Le projet Helix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A756E05-9268-4520-AFCD-2C9687B65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F706-9FF2-45E2-B4D9-0EE566FE1D3B}" type="slidenum">
              <a:rPr lang="fr-FR" smtClean="0"/>
              <a:t>6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E2A68CD-E53A-4FD7-B634-B1572AE74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242" y="3342737"/>
            <a:ext cx="3461888" cy="70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57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939F4C-8A7A-4558-8188-4683279F9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 projet HELIX, </a:t>
            </a:r>
            <a:r>
              <a:rPr lang="fr-FR" sz="36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Human </a:t>
            </a:r>
            <a:r>
              <a:rPr lang="fr-FR" sz="3600" b="1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Early</a:t>
            </a:r>
            <a:r>
              <a:rPr lang="fr-FR" sz="36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-life </a:t>
            </a:r>
            <a:r>
              <a:rPr lang="fr-FR" sz="3600" b="1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Exposome</a:t>
            </a:r>
            <a:endParaRPr lang="fr-FR" sz="3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54A0401-A382-4EE7-B466-5D47AD0FF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15553"/>
            <a:ext cx="7646640" cy="4810613"/>
          </a:xfrm>
        </p:spPr>
        <p:txBody>
          <a:bodyPr/>
          <a:lstStyle/>
          <a:p>
            <a:pPr>
              <a:defRPr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Un des premiers projets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Exposome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(2013-2017; IP : M.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Vrijheid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ISGlobal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>
              <a:defRPr/>
            </a:pPr>
            <a:endParaRPr lang="fr-F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Six </a:t>
            </a:r>
            <a:r>
              <a:rPr lang="fr-FR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cohortes mères-enfants 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Aft>
                <a:spcPts val="600"/>
              </a:spcAft>
              <a:defRPr/>
            </a:pP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Cohorte entière : données de santé préexistantes, </a:t>
            </a:r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</a:rPr>
              <a:t>n=32000 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paires mères-enfants</a:t>
            </a:r>
          </a:p>
          <a:p>
            <a:pPr lvl="1">
              <a:defRPr/>
            </a:pP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Sous-cohorte : suivi standardisé des enfants à l’âge de 6-11 ans 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(examen clinique, prélèvements biologiques, …)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</a:rPr>
              <a:t>n=1301 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paires mères-enfants</a:t>
            </a:r>
          </a:p>
          <a:p>
            <a:endParaRPr lang="fr-FR" dirty="0"/>
          </a:p>
        </p:txBody>
      </p:sp>
      <p:pic>
        <p:nvPicPr>
          <p:cNvPr id="4" name="3 Marcador de contenido" descr="HELIX_cohort_map_nov2012_for_ppt.jpg">
            <a:extLst>
              <a:ext uri="{FF2B5EF4-FFF2-40B4-BE49-F238E27FC236}">
                <a16:creationId xmlns:a16="http://schemas.microsoft.com/office/drawing/2014/main" id="{D5123794-B950-42BA-BD69-6F8CFF1E05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" t="27321" r="34318"/>
          <a:stretch/>
        </p:blipFill>
        <p:spPr bwMode="auto">
          <a:xfrm>
            <a:off x="9005976" y="1315553"/>
            <a:ext cx="2613647" cy="2647764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  <a:miter lim="800000"/>
            <a:headEnd/>
            <a:tailEnd/>
          </a:ln>
        </p:spPr>
      </p:pic>
      <p:sp>
        <p:nvSpPr>
          <p:cNvPr id="5" name="4 CuadroTexto">
            <a:extLst>
              <a:ext uri="{FF2B5EF4-FFF2-40B4-BE49-F238E27FC236}">
                <a16:creationId xmlns:a16="http://schemas.microsoft.com/office/drawing/2014/main" id="{258C3416-C5AA-4295-889E-F1AB157F01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71422" y="3980484"/>
            <a:ext cx="2070776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fr-F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Vrijheid</a:t>
            </a:r>
            <a:r>
              <a:rPr kumimoji="0" lang="es-ES" altLang="fr-FR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al, EHP 2014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13354B7-6CAA-4F62-BADF-F20F0A9BB1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765" y="1413941"/>
            <a:ext cx="949792" cy="531884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ED6F5C7-AD21-494F-89DA-97FE1BC75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8" r="76796" b="74437"/>
          <a:stretch>
            <a:fillRect/>
          </a:stretch>
        </p:blipFill>
        <p:spPr bwMode="auto">
          <a:xfrm>
            <a:off x="2567632" y="5126641"/>
            <a:ext cx="719137" cy="99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106">
            <a:extLst>
              <a:ext uri="{FF2B5EF4-FFF2-40B4-BE49-F238E27FC236}">
                <a16:creationId xmlns:a16="http://schemas.microsoft.com/office/drawing/2014/main" id="{5D0842A9-FD60-440F-9D85-4BE087CBBA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469" y="4885341"/>
            <a:ext cx="46990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102">
            <a:extLst>
              <a:ext uri="{FF2B5EF4-FFF2-40B4-BE49-F238E27FC236}">
                <a16:creationId xmlns:a16="http://schemas.microsoft.com/office/drawing/2014/main" id="{F6C2B0A7-CD39-4980-945F-DEEA3E8593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182" y="5277453"/>
            <a:ext cx="4000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Espace réservé du contenu 3">
            <a:extLst>
              <a:ext uri="{FF2B5EF4-FFF2-40B4-BE49-F238E27FC236}">
                <a16:creationId xmlns:a16="http://schemas.microsoft.com/office/drawing/2014/main" id="{685E8CF5-8D40-40B8-9397-BB15ADB344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6" t="20837" r="59669"/>
          <a:stretch>
            <a:fillRect/>
          </a:stretch>
        </p:blipFill>
        <p:spPr bwMode="auto">
          <a:xfrm>
            <a:off x="7320607" y="4955191"/>
            <a:ext cx="720725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mage 26">
            <a:extLst>
              <a:ext uri="{FF2B5EF4-FFF2-40B4-BE49-F238E27FC236}">
                <a16:creationId xmlns:a16="http://schemas.microsoft.com/office/drawing/2014/main" id="{4C5E13C3-8444-4010-9B98-6E462801C4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757" y="5542566"/>
            <a:ext cx="584200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9 Conector recto">
            <a:extLst>
              <a:ext uri="{FF2B5EF4-FFF2-40B4-BE49-F238E27FC236}">
                <a16:creationId xmlns:a16="http://schemas.microsoft.com/office/drawing/2014/main" id="{BD9E5EE9-0D26-44C2-99CF-57D6DE195C23}"/>
              </a:ext>
            </a:extLst>
          </p:cNvPr>
          <p:cNvCxnSpPr>
            <a:cxnSpLocks/>
          </p:cNvCxnSpPr>
          <p:nvPr/>
        </p:nvCxnSpPr>
        <p:spPr>
          <a:xfrm>
            <a:off x="4224982" y="5445224"/>
            <a:ext cx="0" cy="1069642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21 CuadroTexto">
            <a:extLst>
              <a:ext uri="{FF2B5EF4-FFF2-40B4-BE49-F238E27FC236}">
                <a16:creationId xmlns:a16="http://schemas.microsoft.com/office/drawing/2014/main" id="{00CD5268-E380-42C0-9941-928226AF91BA}"/>
              </a:ext>
            </a:extLst>
          </p:cNvPr>
          <p:cNvSpPr txBox="1">
            <a:spLocks noChangeArrowheads="1"/>
          </p:cNvSpPr>
          <p:nvPr/>
        </p:nvSpPr>
        <p:spPr bwMode="auto">
          <a:xfrm rot="19450886">
            <a:off x="3666956" y="5083693"/>
            <a:ext cx="102143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4479A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Naissance</a:t>
            </a:r>
          </a:p>
        </p:txBody>
      </p:sp>
      <p:sp>
        <p:nvSpPr>
          <p:cNvPr id="14" name="13 Cerrar llave">
            <a:extLst>
              <a:ext uri="{FF2B5EF4-FFF2-40B4-BE49-F238E27FC236}">
                <a16:creationId xmlns:a16="http://schemas.microsoft.com/office/drawing/2014/main" id="{CCCFF150-96C9-42F3-95E1-890EAD435C6E}"/>
              </a:ext>
            </a:extLst>
          </p:cNvPr>
          <p:cNvSpPr/>
          <p:nvPr/>
        </p:nvSpPr>
        <p:spPr>
          <a:xfrm rot="16200000">
            <a:off x="8184207" y="3886803"/>
            <a:ext cx="215900" cy="1800225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25 CuadroTexto">
            <a:extLst>
              <a:ext uri="{FF2B5EF4-FFF2-40B4-BE49-F238E27FC236}">
                <a16:creationId xmlns:a16="http://schemas.microsoft.com/office/drawing/2014/main" id="{E23142B0-58F6-4BE1-98A3-E38EFC47D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6869" y="4404175"/>
            <a:ext cx="8636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4479A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6-11 </a:t>
            </a:r>
            <a:r>
              <a:rPr kumimoji="0" lang="en-GB" alt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479A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ans</a:t>
            </a:r>
            <a:endParaRPr kumimoji="0" lang="en-GB" altLang="fr-FR" sz="1200" b="0" i="0" u="none" strike="noStrike" kern="1200" cap="none" spc="0" normalizeH="0" baseline="0" noProof="0" dirty="0">
              <a:ln>
                <a:noFill/>
              </a:ln>
              <a:solidFill>
                <a:srgbClr val="4479A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D3F37A1-8A57-4E0D-AEE6-1B69262C2C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80713" y="394551"/>
            <a:ext cx="1938910" cy="416057"/>
          </a:xfrm>
          <a:prstGeom prst="rect">
            <a:avLst/>
          </a:prstGeom>
        </p:spPr>
      </p:pic>
      <p:sp>
        <p:nvSpPr>
          <p:cNvPr id="17" name="7 Flecha derecha">
            <a:extLst>
              <a:ext uri="{FF2B5EF4-FFF2-40B4-BE49-F238E27FC236}">
                <a16:creationId xmlns:a16="http://schemas.microsoft.com/office/drawing/2014/main" id="{AD032D9A-8E98-46B9-A3ED-70A598ABB812}"/>
              </a:ext>
            </a:extLst>
          </p:cNvPr>
          <p:cNvSpPr/>
          <p:nvPr/>
        </p:nvSpPr>
        <p:spPr>
          <a:xfrm>
            <a:off x="2351732" y="5974366"/>
            <a:ext cx="7632700" cy="288925"/>
          </a:xfrm>
          <a:prstGeom prst="rightArrow">
            <a:avLst>
              <a:gd name="adj1" fmla="val 50000"/>
              <a:gd name="adj2" fmla="val 109525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87C3F2AB-3D4F-44B0-B9E7-4F498482A5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8298" y="1412403"/>
            <a:ext cx="1247990" cy="50699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E965DC9-F6ED-4D89-ACDD-F9E9D6625C68}"/>
              </a:ext>
            </a:extLst>
          </p:cNvPr>
          <p:cNvSpPr/>
          <p:nvPr/>
        </p:nvSpPr>
        <p:spPr>
          <a:xfrm>
            <a:off x="79513" y="6003235"/>
            <a:ext cx="1769165" cy="775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9728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EC02A348-0A18-4A39-8B59-A6CD6DB56BB2}"/>
              </a:ext>
            </a:extLst>
          </p:cNvPr>
          <p:cNvSpPr txBox="1">
            <a:spLocks/>
          </p:cNvSpPr>
          <p:nvPr/>
        </p:nvSpPr>
        <p:spPr bwMode="auto">
          <a:xfrm>
            <a:off x="7004579" y="1196752"/>
            <a:ext cx="5349173" cy="4649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0850" indent="-4508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BF1E2E"/>
              </a:buClr>
              <a:buSzPct val="110000"/>
              <a:buFontTx/>
              <a:buBlip>
                <a:blip r:embed="rId2"/>
              </a:buBlip>
              <a:defRPr sz="2400" u="none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03288" indent="-446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479AF"/>
              </a:buClr>
              <a:buSzPct val="12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58888" indent="-344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BF1E2E"/>
              </a:buClr>
              <a:buSzPct val="120000"/>
              <a:buFont typeface="Arial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0850" marR="0" lvl="0" indent="-4508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F1E2E"/>
              </a:buClr>
              <a:buSzPct val="110000"/>
              <a:buFontTx/>
              <a:buBlip>
                <a:blip r:embed="rId2"/>
              </a:buBlip>
              <a:tabLst/>
              <a:defRPr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B4302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Questionnaires</a:t>
            </a:r>
          </a:p>
          <a:p>
            <a:pPr marL="450850" marR="0" lvl="0" indent="-4508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F1E2E"/>
              </a:buClr>
              <a:buSzPct val="110000"/>
              <a:buFontTx/>
              <a:buBlip>
                <a:blip r:embed="rId2"/>
              </a:buBlip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0850" marR="0" lvl="0" indent="-4508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F1E2E"/>
              </a:buClr>
              <a:buSzPct val="110000"/>
              <a:buFontTx/>
              <a:buBlip>
                <a:blip r:embed="rId2"/>
              </a:buBlip>
              <a:tabLst/>
              <a:defRPr/>
            </a:pPr>
            <a:endParaRPr kumimoji="0" lang="fr-F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0850" marR="0" lvl="0" indent="-4508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F1E2E"/>
              </a:buClr>
              <a:buSzPct val="110000"/>
              <a:buFontTx/>
              <a:buBlip>
                <a:blip r:embed="rId2"/>
              </a:buBlip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0850" marR="0" lvl="0" indent="-4508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F1E2E"/>
              </a:buClr>
              <a:buSzPct val="110000"/>
              <a:buFontTx/>
              <a:buBlip>
                <a:blip r:embed="rId2"/>
              </a:buBlip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0850" marR="0" lvl="0" indent="-4508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F1E2E"/>
              </a:buClr>
              <a:buSzPct val="110000"/>
              <a:buFontTx/>
              <a:buBlip>
                <a:blip r:embed="rId2"/>
              </a:buBlip>
              <a:tabLst/>
              <a:defRPr/>
            </a:pPr>
            <a:endParaRPr kumimoji="0" lang="fr-FR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0850" marR="0" lvl="0" indent="-4508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F1E2E"/>
              </a:buClr>
              <a:buSzPct val="110000"/>
              <a:buFontTx/>
              <a:buBlip>
                <a:blip r:embed="rId2"/>
              </a:buBlip>
              <a:tabLst/>
              <a:defRPr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Capteurs personnels</a:t>
            </a:r>
          </a:p>
          <a:p>
            <a:pPr marL="450850" marR="0" lvl="0" indent="-4508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F1E2E"/>
              </a:buClr>
              <a:buSzPct val="110000"/>
              <a:buFontTx/>
              <a:buBlip>
                <a:blip r:embed="rId2"/>
              </a:buBlip>
              <a:tabLst/>
              <a:defRPr/>
            </a:pPr>
            <a:endParaRPr lang="fr-FR" sz="1800" kern="0" dirty="0">
              <a:solidFill>
                <a:srgbClr val="5CAA3C"/>
              </a:solidFill>
            </a:endParaRPr>
          </a:p>
          <a:p>
            <a:pPr marL="450850" marR="0" lvl="0" indent="-4508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F1E2E"/>
              </a:buClr>
              <a:buSzPct val="110000"/>
              <a:buFontTx/>
              <a:buBlip>
                <a:blip r:embed="rId2"/>
              </a:buBlip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5CAA3C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0850" marR="0" lvl="0" indent="-4508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F1E2E"/>
              </a:buClr>
              <a:buSzPct val="110000"/>
              <a:buFontTx/>
              <a:buBlip>
                <a:blip r:embed="rId2"/>
              </a:buBlip>
              <a:tabLst/>
              <a:defRPr/>
            </a:pPr>
            <a:endParaRPr lang="fr-FR" sz="1800" kern="0" dirty="0">
              <a:solidFill>
                <a:srgbClr val="5CAA3C"/>
              </a:solidFill>
            </a:endParaRPr>
          </a:p>
          <a:p>
            <a:pPr marL="450850" marR="0" lvl="0" indent="-4508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F1E2E"/>
              </a:buClr>
              <a:buSzPct val="110000"/>
              <a:buFontTx/>
              <a:buBlip>
                <a:blip r:embed="rId2"/>
              </a:buBlip>
              <a:tabLst/>
              <a:defRPr/>
            </a:pPr>
            <a:endParaRPr lang="fr-FR" sz="1800" kern="0" dirty="0">
              <a:solidFill>
                <a:srgbClr val="5CAA3C"/>
              </a:solidFill>
            </a:endParaRPr>
          </a:p>
          <a:p>
            <a:pPr marL="450850" marR="0" lvl="0" indent="-4508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F1E2E"/>
              </a:buClr>
              <a:buSzPct val="110000"/>
              <a:buFontTx/>
              <a:buBlip>
                <a:blip r:embed="rId2"/>
              </a:buBlip>
              <a:tabLst/>
              <a:defRPr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5CAA3C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Modélisation (questionnaire x SIG)</a:t>
            </a:r>
          </a:p>
          <a:p>
            <a:pPr marL="450850" marR="0" lvl="0" indent="-4508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F1E2E"/>
              </a:buClr>
              <a:buSzPct val="110000"/>
              <a:buFontTx/>
              <a:buBlip>
                <a:blip r:embed="rId2"/>
              </a:buBlip>
              <a:tabLst/>
              <a:defRPr/>
            </a:pPr>
            <a:endParaRPr kumimoji="0" lang="fr-F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F1E2E"/>
              </a:buClr>
              <a:buSzPct val="110000"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X	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A950184-A755-43BE-B13A-63F2F145C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938"/>
            <a:ext cx="10972800" cy="1143000"/>
          </a:xfrm>
        </p:spPr>
        <p:txBody>
          <a:bodyPr/>
          <a:lstStyle/>
          <a:p>
            <a:pPr algn="l"/>
            <a:r>
              <a:rPr lang="fr-FR" sz="4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Composantes de l’</a:t>
            </a:r>
            <a:r>
              <a:rPr lang="fr-FR" sz="4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exposome</a:t>
            </a:r>
            <a:r>
              <a:rPr lang="fr-FR" sz="4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étudiées </a:t>
            </a:r>
            <a:endParaRPr lang="fr-FR" sz="4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2 Marcador de contenido">
            <a:extLst>
              <a:ext uri="{FF2B5EF4-FFF2-40B4-BE49-F238E27FC236}">
                <a16:creationId xmlns:a16="http://schemas.microsoft.com/office/drawing/2014/main" id="{2F7EFDE9-41A7-41F5-BA9F-F3BCE5DA9C8E}"/>
              </a:ext>
            </a:extLst>
          </p:cNvPr>
          <p:cNvSpPr txBox="1">
            <a:spLocks/>
          </p:cNvSpPr>
          <p:nvPr/>
        </p:nvSpPr>
        <p:spPr bwMode="auto">
          <a:xfrm>
            <a:off x="587383" y="1501003"/>
            <a:ext cx="5876058" cy="3485065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chemeClr val="accent6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q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Blip>
                <a:blip r:embed="rId3"/>
              </a:buBlip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ysClr val="windowText" lastClr="000000">
                  <a:lumMod val="75000"/>
                  <a:lumOff val="25000"/>
                </a:sysClr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rgbClr val="2D2D8A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Exposome individuel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ysClr val="windowText" lastClr="000000">
                  <a:lumMod val="75000"/>
                  <a:lumOff val="25000"/>
                </a:sysClr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600" b="1" i="0" u="none" strike="noStrike" kern="0" cap="none" spc="0" normalizeH="0" baseline="0" noProof="0" dirty="0">
              <a:ln>
                <a:noFill/>
              </a:ln>
              <a:solidFill>
                <a:srgbClr val="2D2D8A">
                  <a:lumMod val="75000"/>
                </a:srgb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ysClr val="windowText" lastClr="000000">
                  <a:lumMod val="75000"/>
                  <a:lumOff val="25000"/>
                </a:sysClr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600" b="1" i="0" u="none" strike="noStrike" kern="0" cap="none" spc="0" normalizeH="0" baseline="0" noProof="0" dirty="0">
              <a:ln>
                <a:noFill/>
              </a:ln>
              <a:solidFill>
                <a:srgbClr val="2D2D8A">
                  <a:lumMod val="75000"/>
                </a:srgb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rgbClr val="B4302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Habitudes de vie </a:t>
            </a: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rgbClr val="B4302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– alimentation, activité physique, sommeil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B4302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B4302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tabac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B4302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B4302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passif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B4302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…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rgbClr val="B4302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Facteurs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B4302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socio-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B4302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éco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B4302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– </a:t>
            </a: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rgbClr val="B4302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Composition du foyer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B4302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score de </a:t>
            </a: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rgbClr val="B4302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ressources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B4302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...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B4302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Air </a:t>
            </a: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intérieur- </a:t>
            </a:r>
            <a:r>
              <a:rPr kumimoji="0" lang="fr-F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PMs</a:t>
            </a: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NO2,  benzène, toluène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rgbClr val="5CAA3C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Sous-produits de chloration de l’eau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ysClr val="windowText" lastClr="000000">
                  <a:lumMod val="75000"/>
                  <a:lumOff val="25000"/>
                </a:sysClr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15 CuadroTexto">
            <a:extLst>
              <a:ext uri="{FF2B5EF4-FFF2-40B4-BE49-F238E27FC236}">
                <a16:creationId xmlns:a16="http://schemas.microsoft.com/office/drawing/2014/main" id="{83264A89-ED5C-4837-B26E-1741B1565883}"/>
              </a:ext>
            </a:extLst>
          </p:cNvPr>
          <p:cNvSpPr txBox="1"/>
          <p:nvPr/>
        </p:nvSpPr>
        <p:spPr>
          <a:xfrm>
            <a:off x="1512650" y="4582300"/>
            <a:ext cx="3347319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sz="1600" b="1" kern="0" dirty="0">
                <a:solidFill>
                  <a:srgbClr val="2D2D8A">
                    <a:lumMod val="75000"/>
                  </a:srgbClr>
                </a:solidFill>
                <a:latin typeface="Arial"/>
                <a:cs typeface="Arial" charset="0"/>
              </a:rPr>
              <a:t>54</a:t>
            </a: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rgbClr val="2D2D8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 variables </a:t>
            </a:r>
            <a:r>
              <a:rPr kumimoji="0" lang="es-E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2D2D8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d’exposition</a:t>
            </a:r>
            <a:endParaRPr kumimoji="0" lang="es-ES" sz="1600" b="1" i="0" u="none" strike="noStrike" kern="0" cap="none" spc="0" normalizeH="0" baseline="0" noProof="0" dirty="0">
              <a:ln>
                <a:noFill/>
              </a:ln>
              <a:solidFill>
                <a:srgbClr val="2D2D8A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sz="1600" b="1" kern="0" dirty="0">
                <a:solidFill>
                  <a:srgbClr val="2D2D8A">
                    <a:lumMod val="75000"/>
                  </a:srgbClr>
                </a:solidFill>
                <a:latin typeface="Arial"/>
                <a:cs typeface="Arial" charset="0"/>
              </a:rPr>
              <a:t>   - 16 </a:t>
            </a:r>
            <a:r>
              <a:rPr lang="es-ES" sz="1600" b="1" kern="0" dirty="0" err="1">
                <a:solidFill>
                  <a:srgbClr val="2D2D8A">
                    <a:lumMod val="75000"/>
                  </a:srgbClr>
                </a:solidFill>
                <a:latin typeface="Arial"/>
                <a:cs typeface="Arial" charset="0"/>
              </a:rPr>
              <a:t>expositions</a:t>
            </a:r>
            <a:r>
              <a:rPr lang="es-ES" sz="1600" b="1" kern="0" dirty="0">
                <a:solidFill>
                  <a:srgbClr val="2D2D8A">
                    <a:lumMod val="75000"/>
                  </a:srgbClr>
                </a:solidFill>
                <a:latin typeface="Arial"/>
                <a:cs typeface="Arial" charset="0"/>
              </a:rPr>
              <a:t> </a:t>
            </a:r>
            <a:r>
              <a:rPr lang="es-ES" sz="1600" b="1" kern="0" dirty="0" err="1">
                <a:solidFill>
                  <a:srgbClr val="2D2D8A">
                    <a:lumMod val="75000"/>
                  </a:srgbClr>
                </a:solidFill>
                <a:latin typeface="Arial"/>
                <a:cs typeface="Arial" charset="0"/>
              </a:rPr>
              <a:t>prénatales</a:t>
            </a:r>
            <a:endParaRPr lang="es-ES" sz="1600" b="1" kern="0" dirty="0">
              <a:solidFill>
                <a:srgbClr val="2D2D8A">
                  <a:lumMod val="75000"/>
                </a:srgbClr>
              </a:solidFill>
              <a:latin typeface="Arial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rgbClr val="2D2D8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   - 38 </a:t>
            </a:r>
            <a:r>
              <a:rPr kumimoji="0" lang="es-E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2D2D8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expositions</a:t>
            </a: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rgbClr val="2D2D8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 postnatales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F78069FD-B958-4194-A9B5-F153A1835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842" y="1605435"/>
            <a:ext cx="1084747" cy="1084747"/>
          </a:xfrm>
          <a:prstGeom prst="rect">
            <a:avLst/>
          </a:prstGeom>
        </p:spPr>
      </p:pic>
      <p:pic>
        <p:nvPicPr>
          <p:cNvPr id="71" name="Image 70">
            <a:extLst>
              <a:ext uri="{FF2B5EF4-FFF2-40B4-BE49-F238E27FC236}">
                <a16:creationId xmlns:a16="http://schemas.microsoft.com/office/drawing/2014/main" id="{F0DC290B-EBA1-46F3-8772-A5C59E1E0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086" y="4963112"/>
            <a:ext cx="685057" cy="685057"/>
          </a:xfrm>
          <a:prstGeom prst="rect">
            <a:avLst/>
          </a:prstGeom>
        </p:spPr>
      </p:pic>
      <p:pic>
        <p:nvPicPr>
          <p:cNvPr id="72" name="Image 71">
            <a:extLst>
              <a:ext uri="{FF2B5EF4-FFF2-40B4-BE49-F238E27FC236}">
                <a16:creationId xmlns:a16="http://schemas.microsoft.com/office/drawing/2014/main" id="{22452C0C-9164-4211-B5C9-78918CF289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41" t="9792" r="14857" b="13463"/>
          <a:stretch/>
        </p:blipFill>
        <p:spPr>
          <a:xfrm>
            <a:off x="9350884" y="5006237"/>
            <a:ext cx="655152" cy="64193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3931C1B-5AB5-4A69-8F22-F671AB7649D4}"/>
              </a:ext>
            </a:extLst>
          </p:cNvPr>
          <p:cNvSpPr/>
          <p:nvPr/>
        </p:nvSpPr>
        <p:spPr>
          <a:xfrm>
            <a:off x="79513" y="6003235"/>
            <a:ext cx="1769165" cy="775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8B2F5E0-B60A-D619-60A9-7EF83619E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052" y="3366882"/>
            <a:ext cx="970325" cy="88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610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950184-A755-43BE-B13A-63F2F145C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 sz="4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Composantes de l’</a:t>
            </a:r>
            <a:r>
              <a:rPr lang="fr-FR" sz="4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exposome</a:t>
            </a:r>
            <a:r>
              <a:rPr lang="fr-FR" sz="4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étudiées </a:t>
            </a:r>
            <a:endParaRPr lang="fr-FR" sz="4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2 Marcador de contenido">
            <a:extLst>
              <a:ext uri="{FF2B5EF4-FFF2-40B4-BE49-F238E27FC236}">
                <a16:creationId xmlns:a16="http://schemas.microsoft.com/office/drawing/2014/main" id="{76F9C84F-4417-4F5C-9411-DBDBB866CB91}"/>
              </a:ext>
            </a:extLst>
          </p:cNvPr>
          <p:cNvSpPr txBox="1">
            <a:spLocks/>
          </p:cNvSpPr>
          <p:nvPr/>
        </p:nvSpPr>
        <p:spPr bwMode="auto">
          <a:xfrm>
            <a:off x="513636" y="1501002"/>
            <a:ext cx="5102165" cy="3485064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chemeClr val="accent6"/>
            </a:solidFill>
            <a:prstDash val="solid"/>
            <a:headEnd/>
            <a:tailEnd/>
          </a:ln>
          <a:effectLst/>
        </p:spPr>
        <p:txBody>
          <a:bodyPr/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SzTx/>
              <a:buFontTx/>
              <a:buNone/>
              <a:tabLst/>
              <a:defRPr/>
            </a:pPr>
            <a:r>
              <a:rPr kumimoji="0" lang="es-ES" sz="2000" b="1" i="0" u="none" strike="noStrike" kern="0" cap="none" spc="0" normalizeH="0" baseline="0" noProof="0" dirty="0">
                <a:ln>
                  <a:noFill/>
                </a:ln>
                <a:solidFill>
                  <a:srgbClr val="2D2D8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 </a:t>
            </a:r>
            <a:r>
              <a:rPr kumimoji="0" lang="fr-F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2D2D8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Exposome</a:t>
            </a: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rgbClr val="2D2D8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 externe (urbain)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SzTx/>
              <a:buFontTx/>
              <a:buNone/>
              <a:tabLst/>
              <a:defRPr/>
            </a:pPr>
            <a:endParaRPr kumimoji="0" lang="es-ES" sz="1800" b="1" i="0" u="none" strike="noStrike" kern="0" cap="none" spc="0" normalizeH="0" baseline="0" noProof="0" dirty="0">
              <a:ln>
                <a:noFill/>
              </a:ln>
              <a:solidFill>
                <a:srgbClr val="2D2D8A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ts val="2200"/>
              </a:lnSpc>
              <a:spcBef>
                <a:spcPct val="20000"/>
              </a:spcBef>
              <a:spcAft>
                <a:spcPct val="0"/>
              </a:spcAft>
              <a:buClr>
                <a:prstClr val="black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Pollution de l’air </a:t>
            </a:r>
            <a:r>
              <a:rPr kumimoji="0" lang="es-E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</a:t>
            </a:r>
            <a:r>
              <a:rPr kumimoji="0" lang="fr-FR" sz="1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PM</a:t>
            </a:r>
            <a:r>
              <a:rPr kumimoji="0" lang="fr-FR" sz="1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10</a:t>
            </a: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PM</a:t>
            </a:r>
            <a:r>
              <a:rPr kumimoji="0" lang="fr-FR" sz="1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2.5</a:t>
            </a: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absorbance</a:t>
            </a:r>
          </a:p>
          <a:p>
            <a:pPr marL="342900" marR="0" lvl="0" indent="-342900" algn="l" defTabSz="914400" rtl="0" eaLnBrk="0" fontAlgn="base" latinLnBrk="0" hangingPunct="0">
              <a:lnSpc>
                <a:spcPts val="2200"/>
              </a:lnSpc>
              <a:spcBef>
                <a:spcPct val="20000"/>
              </a:spcBef>
              <a:spcAft>
                <a:spcPct val="0"/>
              </a:spcAft>
              <a:buClr>
                <a:prstClr val="black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Environnement bâti </a:t>
            </a:r>
            <a:r>
              <a:rPr kumimoji="0" lang="es-E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Densité de population, densité du bâti,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marchabilité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connections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… </a:t>
            </a:r>
            <a:endParaRPr kumimoji="0" lang="es-E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ts val="2200"/>
              </a:lnSpc>
              <a:spcBef>
                <a:spcPct val="20000"/>
              </a:spcBef>
              <a:spcAft>
                <a:spcPct val="0"/>
              </a:spcAft>
              <a:buClr>
                <a:prstClr val="black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Espaces naturels </a:t>
            </a:r>
            <a:r>
              <a:rPr kumimoji="0" lang="es-E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Espaces verts, Espaces bleus, 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NDVI</a:t>
            </a:r>
            <a:endParaRPr kumimoji="0" lang="es-E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ts val="2200"/>
              </a:lnSpc>
              <a:spcBef>
                <a:spcPct val="20000"/>
              </a:spcBef>
              <a:spcAft>
                <a:spcPct val="0"/>
              </a:spcAft>
              <a:buClr>
                <a:prstClr val="black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Bruit -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24h (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Lden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), Nuit (Ln)</a:t>
            </a:r>
            <a:endParaRPr kumimoji="0" lang="fr-FR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ts val="2200"/>
              </a:lnSpc>
              <a:spcBef>
                <a:spcPct val="20000"/>
              </a:spcBef>
              <a:spcAft>
                <a:spcPct val="0"/>
              </a:spcAft>
              <a:buClr>
                <a:prstClr val="black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Trafic routier -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Proximité, densité du trafic,…</a:t>
            </a: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ts val="2200"/>
              </a:lnSpc>
              <a:spcBef>
                <a:spcPct val="20000"/>
              </a:spcBef>
              <a:spcAft>
                <a:spcPct val="0"/>
              </a:spcAft>
              <a:buClr>
                <a:prstClr val="black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Météorologie</a:t>
            </a:r>
            <a:r>
              <a:rPr kumimoji="0" lang="es-E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</a:t>
            </a: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Température, humidité, pression, 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UV</a:t>
            </a:r>
          </a:p>
          <a:p>
            <a:pPr marL="342900" marR="0" lvl="0" indent="-342900" algn="l" defTabSz="914400" rtl="0" eaLnBrk="0" fontAlgn="base" latinLnBrk="0" hangingPunct="0">
              <a:lnSpc>
                <a:spcPts val="2200"/>
              </a:lnSpc>
              <a:spcBef>
                <a:spcPct val="20000"/>
              </a:spcBef>
              <a:spcAft>
                <a:spcPct val="0"/>
              </a:spcAft>
              <a:buClr>
                <a:prstClr val="black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s-E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Indice</a:t>
            </a:r>
            <a:r>
              <a:rPr kumimoji="0" lang="es-E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de </a:t>
            </a:r>
            <a:r>
              <a:rPr kumimoji="0" lang="es-E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déprivation</a:t>
            </a:r>
            <a:r>
              <a:rPr kumimoji="0" lang="es-E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E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sociale</a:t>
            </a:r>
            <a:endParaRPr kumimoji="0" lang="es-E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SzTx/>
              <a:buFontTx/>
              <a:buChar char="-"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SzTx/>
              <a:buFontTx/>
              <a:buNone/>
              <a:tabLst/>
              <a:defRPr/>
            </a:pPr>
            <a:endParaRPr kumimoji="0" lang="es-ES" sz="14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Trebuchet MS" pitchFamily="34" charset="0"/>
              <a:ea typeface="+mn-ea"/>
              <a:cs typeface="Arial" charset="0"/>
            </a:endParaRPr>
          </a:p>
        </p:txBody>
      </p:sp>
      <p:sp>
        <p:nvSpPr>
          <p:cNvPr id="5" name="9 CuadroTexto">
            <a:extLst>
              <a:ext uri="{FF2B5EF4-FFF2-40B4-BE49-F238E27FC236}">
                <a16:creationId xmlns:a16="http://schemas.microsoft.com/office/drawing/2014/main" id="{0D9B61B1-3AF1-4EFA-A7D0-F3BF363A54D2}"/>
              </a:ext>
            </a:extLst>
          </p:cNvPr>
          <p:cNvSpPr txBox="1"/>
          <p:nvPr/>
        </p:nvSpPr>
        <p:spPr>
          <a:xfrm>
            <a:off x="905899" y="4852271"/>
            <a:ext cx="3240087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rgbClr val="2D2D8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69 variables </a:t>
            </a:r>
            <a:r>
              <a:rPr kumimoji="0" lang="es-E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2D2D8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d’exposition</a:t>
            </a:r>
            <a:endParaRPr kumimoji="0" lang="es-ES" sz="1600" b="1" i="0" u="none" strike="noStrike" kern="0" cap="none" spc="0" normalizeH="0" baseline="0" noProof="0" dirty="0">
              <a:ln>
                <a:noFill/>
              </a:ln>
              <a:solidFill>
                <a:srgbClr val="2D2D8A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sz="1600" b="1" kern="0" dirty="0">
                <a:solidFill>
                  <a:srgbClr val="2D2D8A">
                    <a:lumMod val="75000"/>
                  </a:srgbClr>
                </a:solidFill>
                <a:latin typeface="Arial"/>
                <a:cs typeface="Arial" charset="0"/>
              </a:rPr>
              <a:t>   - 23 </a:t>
            </a:r>
            <a:r>
              <a:rPr lang="es-ES" sz="1600" b="1" kern="0" dirty="0" err="1">
                <a:solidFill>
                  <a:srgbClr val="2D2D8A">
                    <a:lumMod val="75000"/>
                  </a:srgbClr>
                </a:solidFill>
                <a:latin typeface="Arial"/>
                <a:cs typeface="Arial" charset="0"/>
              </a:rPr>
              <a:t>expositions</a:t>
            </a:r>
            <a:r>
              <a:rPr lang="es-ES" sz="1600" b="1" kern="0" dirty="0">
                <a:solidFill>
                  <a:srgbClr val="2D2D8A">
                    <a:lumMod val="75000"/>
                  </a:srgbClr>
                </a:solidFill>
                <a:latin typeface="Arial"/>
                <a:cs typeface="Arial" charset="0"/>
              </a:rPr>
              <a:t> </a:t>
            </a:r>
            <a:r>
              <a:rPr lang="es-ES" sz="1600" b="1" kern="0" dirty="0" err="1">
                <a:solidFill>
                  <a:srgbClr val="2D2D8A">
                    <a:lumMod val="75000"/>
                  </a:srgbClr>
                </a:solidFill>
                <a:latin typeface="Arial"/>
                <a:cs typeface="Arial" charset="0"/>
              </a:rPr>
              <a:t>prénatales</a:t>
            </a:r>
            <a:endParaRPr lang="es-ES" sz="1600" b="1" kern="0" dirty="0">
              <a:solidFill>
                <a:srgbClr val="2D2D8A">
                  <a:lumMod val="75000"/>
                </a:srgbClr>
              </a:solidFill>
              <a:latin typeface="Arial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rgbClr val="2D2D8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   - 46 </a:t>
            </a:r>
            <a:r>
              <a:rPr kumimoji="0" lang="es-E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2D2D8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expositions</a:t>
            </a: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rgbClr val="2D2D8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 postnatales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2A1E9836-BFFE-42FF-B14D-D1004A28AB05}"/>
              </a:ext>
            </a:extLst>
          </p:cNvPr>
          <p:cNvSpPr txBox="1">
            <a:spLocks/>
          </p:cNvSpPr>
          <p:nvPr/>
        </p:nvSpPr>
        <p:spPr bwMode="auto">
          <a:xfrm>
            <a:off x="5989260" y="1600250"/>
            <a:ext cx="5710808" cy="4649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0850" indent="-4508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BF1E2E"/>
              </a:buClr>
              <a:buSzPct val="110000"/>
              <a:buFontTx/>
              <a:buBlip>
                <a:blip r:embed="rId2"/>
              </a:buBlip>
              <a:defRPr sz="2400" u="none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03288" indent="-446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479AF"/>
              </a:buClr>
              <a:buSzPct val="12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58888" indent="-3444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BF1E2E"/>
              </a:buClr>
              <a:buSzPct val="120000"/>
              <a:buFont typeface="Arial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0850" marR="0" lvl="0" indent="-4508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F1E2E"/>
              </a:buClr>
              <a:buSzPct val="110000"/>
              <a:buFontTx/>
              <a:buBlip>
                <a:blip r:embed="rId2"/>
              </a:buBlip>
              <a:tabLst/>
              <a:defRPr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Système d’information géographique (SIG)</a:t>
            </a:r>
          </a:p>
          <a:p>
            <a:pPr marL="450850" marR="0" lvl="0" indent="-4508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F1E2E"/>
              </a:buClr>
              <a:buSzPct val="110000"/>
              <a:buFontTx/>
              <a:buBlip>
                <a:blip r:embed="rId2"/>
              </a:buBlip>
              <a:tabLst/>
              <a:defRPr/>
            </a:pPr>
            <a:endParaRPr kumimoji="0" lang="fr-FR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0850" marR="0" lvl="0" indent="-4508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F1E2E"/>
              </a:buClr>
              <a:buSzPct val="110000"/>
              <a:buFontTx/>
              <a:buBlip>
                <a:blip r:embed="rId2"/>
              </a:buBlip>
              <a:tabLst/>
              <a:defRPr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Géolocalisation des domiciles des participants pendant la grossesse et l’enfance et des écoles des enfants</a:t>
            </a:r>
          </a:p>
          <a:p>
            <a:pPr marL="450850" marR="0" lvl="0" indent="-4508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F1E2E"/>
              </a:buClr>
              <a:buSzPct val="110000"/>
              <a:buFontTx/>
              <a:buBlip>
                <a:blip r:embed="rId2"/>
              </a:buBlip>
              <a:tabLst/>
              <a:defRPr/>
            </a:pPr>
            <a:endParaRPr kumimoji="0" lang="fr-FR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0850" marR="0" lvl="0" indent="-4508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F1E2E"/>
              </a:buClr>
              <a:buSzPct val="110000"/>
              <a:buFontTx/>
              <a:buBlip>
                <a:blip r:embed="rId2"/>
              </a:buBlip>
              <a:tabLst/>
              <a:defRPr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Croisement avec cartes existantes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E73CB63-00E6-413E-AD58-980B0B881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500" y="3712778"/>
            <a:ext cx="3038328" cy="30024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FA84BD-60C1-4C06-BAB1-980879C15BE5}"/>
              </a:ext>
            </a:extLst>
          </p:cNvPr>
          <p:cNvSpPr/>
          <p:nvPr/>
        </p:nvSpPr>
        <p:spPr>
          <a:xfrm>
            <a:off x="79513" y="6003235"/>
            <a:ext cx="1769165" cy="775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263885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ck">
  <a:themeElements>
    <a:clrScheme name="Black">
      <a:dk1>
        <a:srgbClr val="FF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"/>
        <a:ea typeface="Helvetica"/>
        <a:cs typeface="Helvetica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ésentation1" id="{10FE2321-66EA-49F9-B29B-2F21B3D97E33}" vid="{4175B208-930C-4E6C-B882-B0BAC5AA3F1B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2202</TotalTime>
  <Words>2236</Words>
  <Application>Microsoft Macintosh PowerPoint</Application>
  <PresentationFormat>Grand écran</PresentationFormat>
  <Paragraphs>515</Paragraphs>
  <Slides>33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14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33</vt:i4>
      </vt:variant>
    </vt:vector>
  </HeadingPairs>
  <TitlesOfParts>
    <vt:vector size="50" baseType="lpstr">
      <vt:lpstr>Arial</vt:lpstr>
      <vt:lpstr>Calibri</vt:lpstr>
      <vt:lpstr>Calibri Light</vt:lpstr>
      <vt:lpstr>Cambria</vt:lpstr>
      <vt:lpstr>Comic Sans MS</vt:lpstr>
      <vt:lpstr>Helvetica</vt:lpstr>
      <vt:lpstr>Helvetica Neue</vt:lpstr>
      <vt:lpstr>Helvetica Neue Light</vt:lpstr>
      <vt:lpstr>Helvetica Neue Medium</vt:lpstr>
      <vt:lpstr>Lao UI</vt:lpstr>
      <vt:lpstr>Open Sans</vt:lpstr>
      <vt:lpstr>Titillium Web Bold</vt:lpstr>
      <vt:lpstr>Trebuchet MS</vt:lpstr>
      <vt:lpstr>Wingdings</vt:lpstr>
      <vt:lpstr>Thème Office</vt:lpstr>
      <vt:lpstr>Black</vt:lpstr>
      <vt:lpstr>Modèle par défaut</vt:lpstr>
      <vt:lpstr>Présentation PowerPoint</vt:lpstr>
      <vt:lpstr>Présentation PowerPoint</vt:lpstr>
      <vt:lpstr>Le concept de l’exposome</vt:lpstr>
      <vt:lpstr>Présentation PowerPoint</vt:lpstr>
      <vt:lpstr>Pourquoi s’intéresser aux expositions dès la grossesse ?</vt:lpstr>
      <vt:lpstr>Présentation PowerPoint</vt:lpstr>
      <vt:lpstr>Le projet HELIX, Human Early-life Exposome</vt:lpstr>
      <vt:lpstr>Composantes de l’exposome étudiées </vt:lpstr>
      <vt:lpstr>Composantes de l’exposome étudiées </vt:lpstr>
      <vt:lpstr>Composantes de l’exposome étudiées </vt:lpstr>
      <vt:lpstr>Composantes de l’exposome étudiées </vt:lpstr>
      <vt:lpstr>Paramètres de santé d’intérêt</vt:lpstr>
      <vt:lpstr>Structure de la corrélation de l’exposome  (Exposome postnatal, n=1301) </vt:lpstr>
      <vt:lpstr>Etudier les associations entre exposome et santé :  Un réel défi statistique</vt:lpstr>
      <vt:lpstr>Etudier les liens entre exposome et santé:  Différentes approches pour différents objectifs</vt:lpstr>
      <vt:lpstr>Exposome et santé de l’enfant</vt:lpstr>
      <vt:lpstr>Présentation PowerPoint</vt:lpstr>
      <vt:lpstr>Exposome urbain et pression artérielle</vt:lpstr>
      <vt:lpstr>Exposome urbain et pression artérielle à 4-5 ans (n=4,700)</vt:lpstr>
      <vt:lpstr>Exposome urbain et pression artérielle à 4-5 ans (n=4700)</vt:lpstr>
      <vt:lpstr>Exposome urbain et pression artérielle à 4-5 ans (n=4700)</vt:lpstr>
      <vt:lpstr>Exposome urbain et pression artérielle à 4-5 ans (n=4700)</vt:lpstr>
      <vt:lpstr>Présentation PowerPoint</vt:lpstr>
      <vt:lpstr>The Exposome data challenge</vt:lpstr>
      <vt:lpstr>Organization of the datasets</vt:lpstr>
      <vt:lpstr>Exposures</vt:lpstr>
      <vt:lpstr>Health outcomes</vt:lpstr>
      <vt:lpstr>Covariates, potential confounders</vt:lpstr>
      <vt:lpstr>Data summary</vt:lpstr>
      <vt:lpstr>Codebook</vt:lpstr>
      <vt:lpstr>Présentation PowerPoint</vt:lpstr>
      <vt:lpstr>Your objective</vt:lpstr>
      <vt:lpstr>Ressources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the use of innovative methods  for predicting health and disease in exposome studies</dc:title>
  <dc:creator>Charline Warembourg</dc:creator>
  <cp:lastModifiedBy>Alicia</cp:lastModifiedBy>
  <cp:revision>79</cp:revision>
  <dcterms:created xsi:type="dcterms:W3CDTF">2021-04-15T08:04:42Z</dcterms:created>
  <dcterms:modified xsi:type="dcterms:W3CDTF">2024-04-02T12:44:21Z</dcterms:modified>
</cp:coreProperties>
</file>